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99"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73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7123C7-3FA9-4CBA-B3AF-36B3288AD3F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o-RO"/>
        </a:p>
      </dgm:t>
    </dgm:pt>
    <dgm:pt modelId="{F6E9E7D2-7ED1-4989-AA2A-5BC36DC899BF}">
      <dgm:prSet phldrT="[Text]" custT="1"/>
      <dgm:spPr>
        <a:solidFill>
          <a:schemeClr val="bg1">
            <a:alpha val="90000"/>
          </a:schemeClr>
        </a:solidFill>
      </dgm:spPr>
      <dgm:t>
        <a:bodyPr/>
        <a:lstStyle/>
        <a:p>
          <a:r>
            <a:rPr lang="ro-RO" sz="1100" dirty="0">
              <a:solidFill>
                <a:sysClr val="windowText" lastClr="000000"/>
              </a:solidFill>
            </a:rPr>
            <a:t>DIRECTOR GENERAL</a:t>
          </a:r>
        </a:p>
      </dgm:t>
    </dgm:pt>
    <dgm:pt modelId="{F03C107A-4DC0-4D36-8ED7-3DE7870A732C}" type="parTrans" cxnId="{BB32F746-371C-4C90-9431-EED73A73DB2C}">
      <dgm:prSet/>
      <dgm:spPr/>
      <dgm:t>
        <a:bodyPr/>
        <a:lstStyle/>
        <a:p>
          <a:endParaRPr lang="ro-RO"/>
        </a:p>
      </dgm:t>
    </dgm:pt>
    <dgm:pt modelId="{8CFB97F3-FBAF-4EFE-AB80-8C7D6E720FF8}" type="sibTrans" cxnId="{BB32F746-371C-4C90-9431-EED73A73DB2C}">
      <dgm:prSet/>
      <dgm:spPr/>
      <dgm:t>
        <a:bodyPr/>
        <a:lstStyle/>
        <a:p>
          <a:endParaRPr lang="ro-RO"/>
        </a:p>
      </dgm:t>
    </dgm:pt>
    <dgm:pt modelId="{B553D3A7-AF05-4F7C-92C0-58E1754C1588}">
      <dgm:prSet phldrT="[Text]" custT="1"/>
      <dgm:spPr/>
      <dgm:t>
        <a:bodyPr/>
        <a:lstStyle/>
        <a:p>
          <a:r>
            <a:rPr lang="ro-RO" sz="1100"/>
            <a:t>COMPARTIMENT PRODUCŢIE</a:t>
          </a:r>
        </a:p>
      </dgm:t>
    </dgm:pt>
    <dgm:pt modelId="{01F1C4C4-5AD8-49B5-9427-A6A89C3FC41B}" type="parTrans" cxnId="{6EC1A72D-0391-4EC3-A6A9-2697E26D37D4}">
      <dgm:prSet/>
      <dgm:spPr/>
      <dgm:t>
        <a:bodyPr/>
        <a:lstStyle/>
        <a:p>
          <a:endParaRPr lang="ro-RO"/>
        </a:p>
      </dgm:t>
    </dgm:pt>
    <dgm:pt modelId="{EC0775F1-94EB-4050-BA82-2EDCF07195BE}" type="sibTrans" cxnId="{6EC1A72D-0391-4EC3-A6A9-2697E26D37D4}">
      <dgm:prSet/>
      <dgm:spPr/>
      <dgm:t>
        <a:bodyPr/>
        <a:lstStyle/>
        <a:p>
          <a:endParaRPr lang="ro-RO"/>
        </a:p>
      </dgm:t>
    </dgm:pt>
    <dgm:pt modelId="{20A1FF81-E3EE-4F02-BAE7-2C5A4E514538}">
      <dgm:prSet phldrT="[Text]" custT="1"/>
      <dgm:spPr/>
      <dgm:t>
        <a:bodyPr/>
        <a:lstStyle/>
        <a:p>
          <a:r>
            <a:rPr lang="ro-RO" sz="1100"/>
            <a:t>SECŢIE 1</a:t>
          </a:r>
        </a:p>
      </dgm:t>
    </dgm:pt>
    <dgm:pt modelId="{BF4D4471-3BA7-480F-B787-DE729EE39864}" type="parTrans" cxnId="{A11C5CD3-D715-4AAF-986D-596A30CF1D2F}">
      <dgm:prSet/>
      <dgm:spPr/>
      <dgm:t>
        <a:bodyPr/>
        <a:lstStyle/>
        <a:p>
          <a:endParaRPr lang="ro-RO"/>
        </a:p>
      </dgm:t>
    </dgm:pt>
    <dgm:pt modelId="{6982D3FC-8C42-41A6-AD46-0622E7D0F3E4}" type="sibTrans" cxnId="{A11C5CD3-D715-4AAF-986D-596A30CF1D2F}">
      <dgm:prSet/>
      <dgm:spPr/>
      <dgm:t>
        <a:bodyPr/>
        <a:lstStyle/>
        <a:p>
          <a:endParaRPr lang="ro-RO"/>
        </a:p>
      </dgm:t>
    </dgm:pt>
    <dgm:pt modelId="{82EE1225-2EC9-424C-B2E3-CF48250D2607}">
      <dgm:prSet phldrT="[Text]" custT="1"/>
      <dgm:spPr/>
      <dgm:t>
        <a:bodyPr/>
        <a:lstStyle/>
        <a:p>
          <a:r>
            <a:rPr lang="ro-RO" sz="1100"/>
            <a:t>SECŢIE 2</a:t>
          </a:r>
        </a:p>
      </dgm:t>
    </dgm:pt>
    <dgm:pt modelId="{E4D4C204-1069-4CFF-8D76-291E01B49F30}" type="parTrans" cxnId="{DADD69B5-679F-4020-98FF-F5CB9259177D}">
      <dgm:prSet/>
      <dgm:spPr/>
      <dgm:t>
        <a:bodyPr/>
        <a:lstStyle/>
        <a:p>
          <a:endParaRPr lang="ro-RO"/>
        </a:p>
      </dgm:t>
    </dgm:pt>
    <dgm:pt modelId="{63B9E75C-D0B0-4A55-A307-885471BAD3F0}" type="sibTrans" cxnId="{DADD69B5-679F-4020-98FF-F5CB9259177D}">
      <dgm:prSet/>
      <dgm:spPr/>
      <dgm:t>
        <a:bodyPr/>
        <a:lstStyle/>
        <a:p>
          <a:endParaRPr lang="ro-RO"/>
        </a:p>
      </dgm:t>
    </dgm:pt>
    <dgm:pt modelId="{7FFB2B58-E73B-4F15-8BA4-310CB5768C55}">
      <dgm:prSet phldrT="[Text]" custT="1"/>
      <dgm:spPr/>
      <dgm:t>
        <a:bodyPr/>
        <a:lstStyle/>
        <a:p>
          <a:r>
            <a:rPr lang="ro-RO" sz="1100"/>
            <a:t>COMPARTIMENT ECONOMIC</a:t>
          </a:r>
        </a:p>
      </dgm:t>
    </dgm:pt>
    <dgm:pt modelId="{20274653-1690-4123-AC3E-D592395ACCED}" type="parTrans" cxnId="{B7B3FAD2-2178-4992-A0E4-6BE3A6E2EA25}">
      <dgm:prSet/>
      <dgm:spPr/>
      <dgm:t>
        <a:bodyPr/>
        <a:lstStyle/>
        <a:p>
          <a:endParaRPr lang="ro-RO"/>
        </a:p>
      </dgm:t>
    </dgm:pt>
    <dgm:pt modelId="{BCBE409F-2E6B-4092-A962-D4AA1298B7AD}" type="sibTrans" cxnId="{B7B3FAD2-2178-4992-A0E4-6BE3A6E2EA25}">
      <dgm:prSet/>
      <dgm:spPr/>
      <dgm:t>
        <a:bodyPr/>
        <a:lstStyle/>
        <a:p>
          <a:endParaRPr lang="ro-RO"/>
        </a:p>
      </dgm:t>
    </dgm:pt>
    <dgm:pt modelId="{E8199828-CDF8-4812-97E4-4E914EB9A500}">
      <dgm:prSet phldrT="[Text]" custT="1"/>
      <dgm:spPr/>
      <dgm:t>
        <a:bodyPr/>
        <a:lstStyle/>
        <a:p>
          <a:r>
            <a:rPr lang="ro-RO" sz="1000"/>
            <a:t>FINANCIAR CONTABIL </a:t>
          </a:r>
        </a:p>
        <a:p>
          <a:r>
            <a:rPr lang="ro-RO" sz="1000"/>
            <a:t> RESURSE UMANE </a:t>
          </a:r>
        </a:p>
        <a:p>
          <a:r>
            <a:rPr lang="ro-RO" sz="1000"/>
            <a:t>COMERCIAL</a:t>
          </a:r>
        </a:p>
      </dgm:t>
    </dgm:pt>
    <dgm:pt modelId="{9CC4DB60-97E3-4F7F-87F6-299CD78B83F7}" type="parTrans" cxnId="{C0CBE63E-5C46-47C6-999B-F0BA4790403B}">
      <dgm:prSet/>
      <dgm:spPr/>
      <dgm:t>
        <a:bodyPr/>
        <a:lstStyle/>
        <a:p>
          <a:endParaRPr lang="ro-RO"/>
        </a:p>
      </dgm:t>
    </dgm:pt>
    <dgm:pt modelId="{0A2D68D5-06BA-438F-9832-C7BF7AC3F26A}" type="sibTrans" cxnId="{C0CBE63E-5C46-47C6-999B-F0BA4790403B}">
      <dgm:prSet/>
      <dgm:spPr/>
      <dgm:t>
        <a:bodyPr/>
        <a:lstStyle/>
        <a:p>
          <a:endParaRPr lang="ro-RO"/>
        </a:p>
      </dgm:t>
    </dgm:pt>
    <dgm:pt modelId="{8F970789-3146-4380-B3FE-9378FF9DC544}">
      <dgm:prSet custT="1"/>
      <dgm:spPr/>
      <dgm:t>
        <a:bodyPr/>
        <a:lstStyle/>
        <a:p>
          <a:r>
            <a:rPr lang="ro-RO" sz="1100"/>
            <a:t>SECŢIE 3</a:t>
          </a:r>
        </a:p>
      </dgm:t>
    </dgm:pt>
    <dgm:pt modelId="{B50C82F6-12AC-4281-9D84-4FF470A510A5}" type="parTrans" cxnId="{3F502220-A0FD-4FC8-95A9-1D3E990F54F3}">
      <dgm:prSet/>
      <dgm:spPr/>
      <dgm:t>
        <a:bodyPr/>
        <a:lstStyle/>
        <a:p>
          <a:endParaRPr lang="ro-RO"/>
        </a:p>
      </dgm:t>
    </dgm:pt>
    <dgm:pt modelId="{70A34D31-57E6-4002-A2DB-31F9FCE37C28}" type="sibTrans" cxnId="{3F502220-A0FD-4FC8-95A9-1D3E990F54F3}">
      <dgm:prSet/>
      <dgm:spPr/>
      <dgm:t>
        <a:bodyPr/>
        <a:lstStyle/>
        <a:p>
          <a:endParaRPr lang="ro-RO"/>
        </a:p>
      </dgm:t>
    </dgm:pt>
    <dgm:pt modelId="{34490829-DF1D-443C-9706-24DEAEB056FF}">
      <dgm:prSet custT="1"/>
      <dgm:spPr/>
      <dgm:t>
        <a:bodyPr/>
        <a:lstStyle/>
        <a:p>
          <a:r>
            <a:rPr lang="ro-RO" sz="1100"/>
            <a:t>PRODUSE NOI</a:t>
          </a:r>
        </a:p>
      </dgm:t>
    </dgm:pt>
    <dgm:pt modelId="{1EEE68F9-055C-4968-820C-FC4387EDFC50}" type="parTrans" cxnId="{97405F17-EFDF-4290-9E6F-96AED06B2D1F}">
      <dgm:prSet/>
      <dgm:spPr/>
      <dgm:t>
        <a:bodyPr/>
        <a:lstStyle/>
        <a:p>
          <a:endParaRPr lang="ro-RO"/>
        </a:p>
      </dgm:t>
    </dgm:pt>
    <dgm:pt modelId="{390F4A69-B40F-4E35-93B4-8314BB41076E}" type="sibTrans" cxnId="{97405F17-EFDF-4290-9E6F-96AED06B2D1F}">
      <dgm:prSet/>
      <dgm:spPr/>
      <dgm:t>
        <a:bodyPr/>
        <a:lstStyle/>
        <a:p>
          <a:endParaRPr lang="ro-RO"/>
        </a:p>
      </dgm:t>
    </dgm:pt>
    <dgm:pt modelId="{266BBD0F-3912-4CDF-9384-D64C50D84737}">
      <dgm:prSet custT="1"/>
      <dgm:spPr/>
      <dgm:t>
        <a:bodyPr/>
        <a:lstStyle/>
        <a:p>
          <a:r>
            <a:rPr lang="ro-RO" sz="1050"/>
            <a:t>ADMINISTRATOR</a:t>
          </a:r>
        </a:p>
      </dgm:t>
    </dgm:pt>
    <dgm:pt modelId="{68711828-BB27-4A27-B851-FBF4AC32B4B7}" type="parTrans" cxnId="{9B411A42-51C6-4D76-9966-184E3139A2A3}">
      <dgm:prSet/>
      <dgm:spPr/>
      <dgm:t>
        <a:bodyPr/>
        <a:lstStyle/>
        <a:p>
          <a:endParaRPr lang="ro-RO"/>
        </a:p>
      </dgm:t>
    </dgm:pt>
    <dgm:pt modelId="{4DB56735-80AC-4DE8-A14B-063B62F10138}" type="sibTrans" cxnId="{9B411A42-51C6-4D76-9966-184E3139A2A3}">
      <dgm:prSet/>
      <dgm:spPr/>
      <dgm:t>
        <a:bodyPr/>
        <a:lstStyle/>
        <a:p>
          <a:endParaRPr lang="ro-RO"/>
        </a:p>
      </dgm:t>
    </dgm:pt>
    <dgm:pt modelId="{779A6092-9A34-4CCB-85C8-005681925602}">
      <dgm:prSet custT="1"/>
      <dgm:spPr/>
      <dgm:t>
        <a:bodyPr/>
        <a:lstStyle/>
        <a:p>
          <a:r>
            <a:rPr lang="ro-RO" sz="1000"/>
            <a:t>APROVIZIONARE ŞI DESFACERE</a:t>
          </a:r>
        </a:p>
      </dgm:t>
    </dgm:pt>
    <dgm:pt modelId="{C4EA7204-CBA3-4BF0-AA34-22881F073831}" type="parTrans" cxnId="{BAC008C1-DAD3-4256-9E20-A5CD882ED629}">
      <dgm:prSet/>
      <dgm:spPr/>
      <dgm:t>
        <a:bodyPr/>
        <a:lstStyle/>
        <a:p>
          <a:endParaRPr lang="ro-RO"/>
        </a:p>
      </dgm:t>
    </dgm:pt>
    <dgm:pt modelId="{76B4EE5C-D8F9-4D7A-9415-316E0BB6ABBD}" type="sibTrans" cxnId="{BAC008C1-DAD3-4256-9E20-A5CD882ED629}">
      <dgm:prSet/>
      <dgm:spPr/>
      <dgm:t>
        <a:bodyPr/>
        <a:lstStyle/>
        <a:p>
          <a:endParaRPr lang="ro-RO"/>
        </a:p>
      </dgm:t>
    </dgm:pt>
    <dgm:pt modelId="{9A14D8D1-D521-4461-8482-9211E3F6E8BA}">
      <dgm:prSet custT="1"/>
      <dgm:spPr/>
      <dgm:t>
        <a:bodyPr/>
        <a:lstStyle/>
        <a:p>
          <a:r>
            <a:rPr lang="ro-RO" sz="1000"/>
            <a:t>MARKETING</a:t>
          </a:r>
        </a:p>
      </dgm:t>
    </dgm:pt>
    <dgm:pt modelId="{F6B88211-8F6B-4064-8301-879AA2DD7DA4}" type="parTrans" cxnId="{129732FA-65C5-4D55-AFAA-26E9A60BD617}">
      <dgm:prSet/>
      <dgm:spPr/>
      <dgm:t>
        <a:bodyPr/>
        <a:lstStyle/>
        <a:p>
          <a:endParaRPr lang="ro-RO"/>
        </a:p>
      </dgm:t>
    </dgm:pt>
    <dgm:pt modelId="{C4C82E1E-AC18-4D3E-9C1A-CD7D95DBDDE6}" type="sibTrans" cxnId="{129732FA-65C5-4D55-AFAA-26E9A60BD617}">
      <dgm:prSet/>
      <dgm:spPr/>
      <dgm:t>
        <a:bodyPr/>
        <a:lstStyle/>
        <a:p>
          <a:endParaRPr lang="ro-RO"/>
        </a:p>
      </dgm:t>
    </dgm:pt>
    <dgm:pt modelId="{BA1B5BA1-CC43-4590-B20E-3F76201A197C}">
      <dgm:prSet custT="1"/>
      <dgm:spPr/>
      <dgm:t>
        <a:bodyPr/>
        <a:lstStyle/>
        <a:p>
          <a:r>
            <a:rPr lang="ro-RO" sz="1000"/>
            <a:t>DEPOZIT 1 ŞI 2</a:t>
          </a:r>
        </a:p>
      </dgm:t>
    </dgm:pt>
    <dgm:pt modelId="{7F384BD0-6C85-431D-9DC5-80AFA5BD2EA0}" type="parTrans" cxnId="{34C10203-DEDF-42CA-90F3-309139F8902B}">
      <dgm:prSet/>
      <dgm:spPr/>
      <dgm:t>
        <a:bodyPr/>
        <a:lstStyle/>
        <a:p>
          <a:endParaRPr lang="ro-RO"/>
        </a:p>
      </dgm:t>
    </dgm:pt>
    <dgm:pt modelId="{6A58E840-665C-4F00-A3A4-49154AB141A0}" type="sibTrans" cxnId="{34C10203-DEDF-42CA-90F3-309139F8902B}">
      <dgm:prSet/>
      <dgm:spPr/>
      <dgm:t>
        <a:bodyPr/>
        <a:lstStyle/>
        <a:p>
          <a:endParaRPr lang="ro-RO"/>
        </a:p>
      </dgm:t>
    </dgm:pt>
    <dgm:pt modelId="{13156863-F62D-44BA-B86A-74CE9305C5E1}">
      <dgm:prSet custT="1"/>
      <dgm:spPr/>
      <dgm:t>
        <a:bodyPr/>
        <a:lstStyle/>
        <a:p>
          <a:r>
            <a:rPr lang="ro-RO" sz="1000"/>
            <a:t>MAGAZIE </a:t>
          </a:r>
        </a:p>
      </dgm:t>
    </dgm:pt>
    <dgm:pt modelId="{12955AE6-3BC7-4F0E-90A6-91F835F29279}" type="parTrans" cxnId="{CF0AA396-E9AC-4356-9F73-A7665D4F1644}">
      <dgm:prSet/>
      <dgm:spPr/>
      <dgm:t>
        <a:bodyPr/>
        <a:lstStyle/>
        <a:p>
          <a:endParaRPr lang="ro-RO"/>
        </a:p>
      </dgm:t>
    </dgm:pt>
    <dgm:pt modelId="{3B334ADC-3C7A-40B5-8A79-5ABAADD9CFF9}" type="sibTrans" cxnId="{CF0AA396-E9AC-4356-9F73-A7665D4F1644}">
      <dgm:prSet/>
      <dgm:spPr/>
      <dgm:t>
        <a:bodyPr/>
        <a:lstStyle/>
        <a:p>
          <a:endParaRPr lang="ro-RO"/>
        </a:p>
      </dgm:t>
    </dgm:pt>
    <dgm:pt modelId="{AEC668B0-07D9-4583-942E-76B9C062E8CE}">
      <dgm:prSet custT="1"/>
      <dgm:spPr/>
      <dgm:t>
        <a:bodyPr/>
        <a:lstStyle/>
        <a:p>
          <a:r>
            <a:rPr lang="ro-RO" sz="900"/>
            <a:t>INSTALATOR</a:t>
          </a:r>
        </a:p>
        <a:p>
          <a:r>
            <a:rPr lang="ro-RO" sz="900"/>
            <a:t>REPARAŢII</a:t>
          </a:r>
        </a:p>
        <a:p>
          <a:r>
            <a:rPr lang="ro-RO" sz="900"/>
            <a:t>PAZĂ</a:t>
          </a:r>
        </a:p>
      </dgm:t>
    </dgm:pt>
    <dgm:pt modelId="{CD34260B-3931-41E9-80C8-6E52E2604F64}" type="parTrans" cxnId="{8A98FC9C-B964-4882-AD15-33BE7DE8F8BD}">
      <dgm:prSet/>
      <dgm:spPr/>
      <dgm:t>
        <a:bodyPr/>
        <a:lstStyle/>
        <a:p>
          <a:endParaRPr lang="ro-RO"/>
        </a:p>
      </dgm:t>
    </dgm:pt>
    <dgm:pt modelId="{4FC9C349-66A7-4BB9-9477-BD53EC6EF0D2}" type="sibTrans" cxnId="{8A98FC9C-B964-4882-AD15-33BE7DE8F8BD}">
      <dgm:prSet/>
      <dgm:spPr/>
      <dgm:t>
        <a:bodyPr/>
        <a:lstStyle/>
        <a:p>
          <a:endParaRPr lang="ro-RO"/>
        </a:p>
      </dgm:t>
    </dgm:pt>
    <dgm:pt modelId="{F31F260F-A12A-44A0-A94B-14268F3955A0}">
      <dgm:prSet/>
      <dgm:spPr/>
      <dgm:t>
        <a:bodyPr/>
        <a:lstStyle/>
        <a:p>
          <a:r>
            <a:rPr lang="ro-RO"/>
            <a:t>CURĂŢENIE</a:t>
          </a:r>
        </a:p>
        <a:p>
          <a:r>
            <a:rPr lang="ro-RO"/>
            <a:t>TRANSPORT</a:t>
          </a:r>
        </a:p>
      </dgm:t>
    </dgm:pt>
    <dgm:pt modelId="{79C3B5DD-CC35-47E6-9228-A5D1021DD1C0}" type="parTrans" cxnId="{29980DBE-D21B-42E0-867A-42DBD6CF3786}">
      <dgm:prSet/>
      <dgm:spPr/>
      <dgm:t>
        <a:bodyPr/>
        <a:lstStyle/>
        <a:p>
          <a:endParaRPr lang="ro-RO"/>
        </a:p>
      </dgm:t>
    </dgm:pt>
    <dgm:pt modelId="{C4A1215F-C972-491A-A97C-7FF093E34D54}" type="sibTrans" cxnId="{29980DBE-D21B-42E0-867A-42DBD6CF3786}">
      <dgm:prSet/>
      <dgm:spPr/>
      <dgm:t>
        <a:bodyPr/>
        <a:lstStyle/>
        <a:p>
          <a:endParaRPr lang="ro-RO"/>
        </a:p>
      </dgm:t>
    </dgm:pt>
    <dgm:pt modelId="{AD1477F1-E653-45E3-A003-9F9C0A23448F}" type="pres">
      <dgm:prSet presAssocID="{537123C7-3FA9-4CBA-B3AF-36B3288AD3F9}" presName="hierChild1" presStyleCnt="0">
        <dgm:presLayoutVars>
          <dgm:chPref val="1"/>
          <dgm:dir/>
          <dgm:animOne val="branch"/>
          <dgm:animLvl val="lvl"/>
          <dgm:resizeHandles/>
        </dgm:presLayoutVars>
      </dgm:prSet>
      <dgm:spPr/>
      <dgm:t>
        <a:bodyPr/>
        <a:lstStyle/>
        <a:p>
          <a:endParaRPr lang="en-US"/>
        </a:p>
      </dgm:t>
    </dgm:pt>
    <dgm:pt modelId="{A4EA6825-42F9-48B0-B9FA-8A08BDC48BF0}" type="pres">
      <dgm:prSet presAssocID="{F6E9E7D2-7ED1-4989-AA2A-5BC36DC899BF}" presName="hierRoot1" presStyleCnt="0"/>
      <dgm:spPr/>
    </dgm:pt>
    <dgm:pt modelId="{338D89BB-9748-4FBF-8845-9E108D2FBB46}" type="pres">
      <dgm:prSet presAssocID="{F6E9E7D2-7ED1-4989-AA2A-5BC36DC899BF}" presName="composite" presStyleCnt="0"/>
      <dgm:spPr/>
    </dgm:pt>
    <dgm:pt modelId="{2CAF0C72-3D7C-4435-9220-55AA426DEBDB}" type="pres">
      <dgm:prSet presAssocID="{F6E9E7D2-7ED1-4989-AA2A-5BC36DC899BF}" presName="background" presStyleLbl="node0" presStyleIdx="0" presStyleCnt="1"/>
      <dgm:spPr>
        <a:solidFill>
          <a:srgbClr val="C00000"/>
        </a:solidFill>
      </dgm:spPr>
    </dgm:pt>
    <dgm:pt modelId="{B17FA243-12D1-4FEE-8254-65F3E647534E}" type="pres">
      <dgm:prSet presAssocID="{F6E9E7D2-7ED1-4989-AA2A-5BC36DC899BF}" presName="text" presStyleLbl="fgAcc0" presStyleIdx="0" presStyleCnt="1" custScaleX="126721">
        <dgm:presLayoutVars>
          <dgm:chPref val="3"/>
        </dgm:presLayoutVars>
      </dgm:prSet>
      <dgm:spPr/>
      <dgm:t>
        <a:bodyPr/>
        <a:lstStyle/>
        <a:p>
          <a:endParaRPr lang="en-US"/>
        </a:p>
      </dgm:t>
    </dgm:pt>
    <dgm:pt modelId="{DF92F1CC-1B9B-444B-8F0E-1F1C35F46C68}" type="pres">
      <dgm:prSet presAssocID="{F6E9E7D2-7ED1-4989-AA2A-5BC36DC899BF}" presName="hierChild2" presStyleCnt="0"/>
      <dgm:spPr/>
    </dgm:pt>
    <dgm:pt modelId="{5AA43095-FB37-4BAE-B12A-10BE3BC0DA37}" type="pres">
      <dgm:prSet presAssocID="{01F1C4C4-5AD8-49B5-9427-A6A89C3FC41B}" presName="Name10" presStyleLbl="parChTrans1D2" presStyleIdx="0" presStyleCnt="2"/>
      <dgm:spPr/>
      <dgm:t>
        <a:bodyPr/>
        <a:lstStyle/>
        <a:p>
          <a:endParaRPr lang="en-US"/>
        </a:p>
      </dgm:t>
    </dgm:pt>
    <dgm:pt modelId="{96CA2A52-D3B7-46F6-904D-A989FCBC1418}" type="pres">
      <dgm:prSet presAssocID="{B553D3A7-AF05-4F7C-92C0-58E1754C1588}" presName="hierRoot2" presStyleCnt="0"/>
      <dgm:spPr/>
    </dgm:pt>
    <dgm:pt modelId="{7B9BB1DB-D7B4-40CA-8B0D-2DAD225438A5}" type="pres">
      <dgm:prSet presAssocID="{B553D3A7-AF05-4F7C-92C0-58E1754C1588}" presName="composite2" presStyleCnt="0"/>
      <dgm:spPr/>
    </dgm:pt>
    <dgm:pt modelId="{067D1AD2-749C-4890-AF17-11994D33C79A}" type="pres">
      <dgm:prSet presAssocID="{B553D3A7-AF05-4F7C-92C0-58E1754C1588}" presName="background2" presStyleLbl="node2" presStyleIdx="0" presStyleCnt="2"/>
      <dgm:spPr>
        <a:solidFill>
          <a:srgbClr val="C00000"/>
        </a:solidFill>
      </dgm:spPr>
    </dgm:pt>
    <dgm:pt modelId="{8C8E4CDE-BFBA-411E-86E2-9879FF902CC9}" type="pres">
      <dgm:prSet presAssocID="{B553D3A7-AF05-4F7C-92C0-58E1754C1588}" presName="text2" presStyleLbl="fgAcc2" presStyleIdx="0" presStyleCnt="2" custScaleX="162679">
        <dgm:presLayoutVars>
          <dgm:chPref val="3"/>
        </dgm:presLayoutVars>
      </dgm:prSet>
      <dgm:spPr/>
      <dgm:t>
        <a:bodyPr/>
        <a:lstStyle/>
        <a:p>
          <a:endParaRPr lang="en-US"/>
        </a:p>
      </dgm:t>
    </dgm:pt>
    <dgm:pt modelId="{51A6DC6C-630B-4029-8449-3BD4809E693B}" type="pres">
      <dgm:prSet presAssocID="{B553D3A7-AF05-4F7C-92C0-58E1754C1588}" presName="hierChild3" presStyleCnt="0"/>
      <dgm:spPr/>
    </dgm:pt>
    <dgm:pt modelId="{E448FEF6-CCDD-4176-9D7D-3CE31B977131}" type="pres">
      <dgm:prSet presAssocID="{BF4D4471-3BA7-480F-B787-DE729EE39864}" presName="Name17" presStyleLbl="parChTrans1D3" presStyleIdx="0" presStyleCnt="6"/>
      <dgm:spPr/>
      <dgm:t>
        <a:bodyPr/>
        <a:lstStyle/>
        <a:p>
          <a:endParaRPr lang="en-US"/>
        </a:p>
      </dgm:t>
    </dgm:pt>
    <dgm:pt modelId="{D11A3692-2BDF-4F6D-803B-9BDAA11D5FF3}" type="pres">
      <dgm:prSet presAssocID="{20A1FF81-E3EE-4F02-BAE7-2C5A4E514538}" presName="hierRoot3" presStyleCnt="0"/>
      <dgm:spPr/>
    </dgm:pt>
    <dgm:pt modelId="{339E97CD-E58D-4B47-95A6-4F06E8F99CA1}" type="pres">
      <dgm:prSet presAssocID="{20A1FF81-E3EE-4F02-BAE7-2C5A4E514538}" presName="composite3" presStyleCnt="0"/>
      <dgm:spPr/>
    </dgm:pt>
    <dgm:pt modelId="{DDC720A4-60C1-41AD-B803-825D6E1D6562}" type="pres">
      <dgm:prSet presAssocID="{20A1FF81-E3EE-4F02-BAE7-2C5A4E514538}" presName="background3" presStyleLbl="node3" presStyleIdx="0" presStyleCnt="6"/>
      <dgm:spPr>
        <a:solidFill>
          <a:srgbClr val="C00000"/>
        </a:solidFill>
      </dgm:spPr>
    </dgm:pt>
    <dgm:pt modelId="{AB7E1EE3-1F81-4F4D-9F40-E68591C25F58}" type="pres">
      <dgm:prSet presAssocID="{20A1FF81-E3EE-4F02-BAE7-2C5A4E514538}" presName="text3" presStyleLbl="fgAcc3" presStyleIdx="0" presStyleCnt="6">
        <dgm:presLayoutVars>
          <dgm:chPref val="3"/>
        </dgm:presLayoutVars>
      </dgm:prSet>
      <dgm:spPr/>
      <dgm:t>
        <a:bodyPr/>
        <a:lstStyle/>
        <a:p>
          <a:endParaRPr lang="en-US"/>
        </a:p>
      </dgm:t>
    </dgm:pt>
    <dgm:pt modelId="{952ABED7-771C-4A15-B904-7E973ABCE89A}" type="pres">
      <dgm:prSet presAssocID="{20A1FF81-E3EE-4F02-BAE7-2C5A4E514538}" presName="hierChild4" presStyleCnt="0"/>
      <dgm:spPr/>
    </dgm:pt>
    <dgm:pt modelId="{00EB70DC-BE87-4CA5-A8E3-E9598260D60E}" type="pres">
      <dgm:prSet presAssocID="{E4D4C204-1069-4CFF-8D76-291E01B49F30}" presName="Name17" presStyleLbl="parChTrans1D3" presStyleIdx="1" presStyleCnt="6"/>
      <dgm:spPr/>
      <dgm:t>
        <a:bodyPr/>
        <a:lstStyle/>
        <a:p>
          <a:endParaRPr lang="en-US"/>
        </a:p>
      </dgm:t>
    </dgm:pt>
    <dgm:pt modelId="{EE9E1604-65B2-4A2C-B730-DC1725ED8A00}" type="pres">
      <dgm:prSet presAssocID="{82EE1225-2EC9-424C-B2E3-CF48250D2607}" presName="hierRoot3" presStyleCnt="0"/>
      <dgm:spPr/>
    </dgm:pt>
    <dgm:pt modelId="{BCD110B9-75AB-491E-AE31-3BF71621DD34}" type="pres">
      <dgm:prSet presAssocID="{82EE1225-2EC9-424C-B2E3-CF48250D2607}" presName="composite3" presStyleCnt="0"/>
      <dgm:spPr/>
    </dgm:pt>
    <dgm:pt modelId="{09699496-691C-4C22-ADA0-39F322961C91}" type="pres">
      <dgm:prSet presAssocID="{82EE1225-2EC9-424C-B2E3-CF48250D2607}" presName="background3" presStyleLbl="node3" presStyleIdx="1" presStyleCnt="6"/>
      <dgm:spPr>
        <a:solidFill>
          <a:srgbClr val="C00000"/>
        </a:solidFill>
      </dgm:spPr>
    </dgm:pt>
    <dgm:pt modelId="{860379DB-ACB9-4946-B33D-0D902BE80E7E}" type="pres">
      <dgm:prSet presAssocID="{82EE1225-2EC9-424C-B2E3-CF48250D2607}" presName="text3" presStyleLbl="fgAcc3" presStyleIdx="1" presStyleCnt="6">
        <dgm:presLayoutVars>
          <dgm:chPref val="3"/>
        </dgm:presLayoutVars>
      </dgm:prSet>
      <dgm:spPr/>
      <dgm:t>
        <a:bodyPr/>
        <a:lstStyle/>
        <a:p>
          <a:endParaRPr lang="en-US"/>
        </a:p>
      </dgm:t>
    </dgm:pt>
    <dgm:pt modelId="{29717925-D787-48E1-8C9B-5EC782551D1D}" type="pres">
      <dgm:prSet presAssocID="{82EE1225-2EC9-424C-B2E3-CF48250D2607}" presName="hierChild4" presStyleCnt="0"/>
      <dgm:spPr/>
    </dgm:pt>
    <dgm:pt modelId="{5D9CF1CF-5EBD-4A4F-866E-3D43A6924FA4}" type="pres">
      <dgm:prSet presAssocID="{B50C82F6-12AC-4281-9D84-4FF470A510A5}" presName="Name17" presStyleLbl="parChTrans1D3" presStyleIdx="2" presStyleCnt="6"/>
      <dgm:spPr/>
      <dgm:t>
        <a:bodyPr/>
        <a:lstStyle/>
        <a:p>
          <a:endParaRPr lang="en-US"/>
        </a:p>
      </dgm:t>
    </dgm:pt>
    <dgm:pt modelId="{CB01B2E0-4FA0-4CCB-B92F-71747D1951D9}" type="pres">
      <dgm:prSet presAssocID="{8F970789-3146-4380-B3FE-9378FF9DC544}" presName="hierRoot3" presStyleCnt="0"/>
      <dgm:spPr/>
    </dgm:pt>
    <dgm:pt modelId="{A91903FE-4A87-4718-AE1D-AFE45FBD8E6D}" type="pres">
      <dgm:prSet presAssocID="{8F970789-3146-4380-B3FE-9378FF9DC544}" presName="composite3" presStyleCnt="0"/>
      <dgm:spPr/>
    </dgm:pt>
    <dgm:pt modelId="{613BA3AD-D35D-4D67-A248-6256538E4F51}" type="pres">
      <dgm:prSet presAssocID="{8F970789-3146-4380-B3FE-9378FF9DC544}" presName="background3" presStyleLbl="node3" presStyleIdx="2" presStyleCnt="6"/>
      <dgm:spPr>
        <a:solidFill>
          <a:srgbClr val="C00000"/>
        </a:solidFill>
      </dgm:spPr>
    </dgm:pt>
    <dgm:pt modelId="{273AF046-76EF-4310-B539-4CFA32FA4D4B}" type="pres">
      <dgm:prSet presAssocID="{8F970789-3146-4380-B3FE-9378FF9DC544}" presName="text3" presStyleLbl="fgAcc3" presStyleIdx="2" presStyleCnt="6">
        <dgm:presLayoutVars>
          <dgm:chPref val="3"/>
        </dgm:presLayoutVars>
      </dgm:prSet>
      <dgm:spPr/>
      <dgm:t>
        <a:bodyPr/>
        <a:lstStyle/>
        <a:p>
          <a:endParaRPr lang="en-US"/>
        </a:p>
      </dgm:t>
    </dgm:pt>
    <dgm:pt modelId="{6CA5FF74-05CA-4361-AEAF-902AF688DF20}" type="pres">
      <dgm:prSet presAssocID="{8F970789-3146-4380-B3FE-9378FF9DC544}" presName="hierChild4" presStyleCnt="0"/>
      <dgm:spPr/>
    </dgm:pt>
    <dgm:pt modelId="{211A4E9E-FFCF-4315-8634-F03E54FA0234}" type="pres">
      <dgm:prSet presAssocID="{1EEE68F9-055C-4968-820C-FC4387EDFC50}" presName="Name17" presStyleLbl="parChTrans1D3" presStyleIdx="3" presStyleCnt="6"/>
      <dgm:spPr/>
      <dgm:t>
        <a:bodyPr/>
        <a:lstStyle/>
        <a:p>
          <a:endParaRPr lang="en-US"/>
        </a:p>
      </dgm:t>
    </dgm:pt>
    <dgm:pt modelId="{C2A985CA-B77A-42A0-A0BC-CDAED7835349}" type="pres">
      <dgm:prSet presAssocID="{34490829-DF1D-443C-9706-24DEAEB056FF}" presName="hierRoot3" presStyleCnt="0"/>
      <dgm:spPr/>
    </dgm:pt>
    <dgm:pt modelId="{C5AF051D-DCF9-4C98-8736-0C63E8C47B72}" type="pres">
      <dgm:prSet presAssocID="{34490829-DF1D-443C-9706-24DEAEB056FF}" presName="composite3" presStyleCnt="0"/>
      <dgm:spPr/>
    </dgm:pt>
    <dgm:pt modelId="{E89A6469-BC15-400B-9A8E-34CEA60D5238}" type="pres">
      <dgm:prSet presAssocID="{34490829-DF1D-443C-9706-24DEAEB056FF}" presName="background3" presStyleLbl="node3" presStyleIdx="3" presStyleCnt="6"/>
      <dgm:spPr>
        <a:solidFill>
          <a:srgbClr val="C00000"/>
        </a:solidFill>
      </dgm:spPr>
    </dgm:pt>
    <dgm:pt modelId="{72677C8A-4414-4942-92B3-A1F10FF50ABF}" type="pres">
      <dgm:prSet presAssocID="{34490829-DF1D-443C-9706-24DEAEB056FF}" presName="text3" presStyleLbl="fgAcc3" presStyleIdx="3" presStyleCnt="6" custScaleX="120195" custScaleY="135664">
        <dgm:presLayoutVars>
          <dgm:chPref val="3"/>
        </dgm:presLayoutVars>
      </dgm:prSet>
      <dgm:spPr/>
      <dgm:t>
        <a:bodyPr/>
        <a:lstStyle/>
        <a:p>
          <a:endParaRPr lang="en-US"/>
        </a:p>
      </dgm:t>
    </dgm:pt>
    <dgm:pt modelId="{AEC8AE24-49E1-444C-9E42-8350A972AA1D}" type="pres">
      <dgm:prSet presAssocID="{34490829-DF1D-443C-9706-24DEAEB056FF}" presName="hierChild4" presStyleCnt="0"/>
      <dgm:spPr/>
    </dgm:pt>
    <dgm:pt modelId="{496C0B0E-6308-4692-B44D-E2B2F16E3110}" type="pres">
      <dgm:prSet presAssocID="{20274653-1690-4123-AC3E-D592395ACCED}" presName="Name10" presStyleLbl="parChTrans1D2" presStyleIdx="1" presStyleCnt="2"/>
      <dgm:spPr/>
      <dgm:t>
        <a:bodyPr/>
        <a:lstStyle/>
        <a:p>
          <a:endParaRPr lang="en-US"/>
        </a:p>
      </dgm:t>
    </dgm:pt>
    <dgm:pt modelId="{B71DB3C8-3507-4348-9E77-DB3E9DE6E197}" type="pres">
      <dgm:prSet presAssocID="{7FFB2B58-E73B-4F15-8BA4-310CB5768C55}" presName="hierRoot2" presStyleCnt="0"/>
      <dgm:spPr/>
    </dgm:pt>
    <dgm:pt modelId="{8CB8692F-7182-45C0-9550-685B91CBF573}" type="pres">
      <dgm:prSet presAssocID="{7FFB2B58-E73B-4F15-8BA4-310CB5768C55}" presName="composite2" presStyleCnt="0"/>
      <dgm:spPr/>
    </dgm:pt>
    <dgm:pt modelId="{ED1E07D9-777E-4117-BF40-E7796C9D20F8}" type="pres">
      <dgm:prSet presAssocID="{7FFB2B58-E73B-4F15-8BA4-310CB5768C55}" presName="background2" presStyleLbl="node2" presStyleIdx="1" presStyleCnt="2"/>
      <dgm:spPr>
        <a:solidFill>
          <a:srgbClr val="C00000"/>
        </a:solidFill>
      </dgm:spPr>
    </dgm:pt>
    <dgm:pt modelId="{0B3FAAB3-D4DD-44EA-931C-FE27D63C516B}" type="pres">
      <dgm:prSet presAssocID="{7FFB2B58-E73B-4F15-8BA4-310CB5768C55}" presName="text2" presStyleLbl="fgAcc2" presStyleIdx="1" presStyleCnt="2" custScaleX="233956">
        <dgm:presLayoutVars>
          <dgm:chPref val="3"/>
        </dgm:presLayoutVars>
      </dgm:prSet>
      <dgm:spPr/>
      <dgm:t>
        <a:bodyPr/>
        <a:lstStyle/>
        <a:p>
          <a:endParaRPr lang="en-US"/>
        </a:p>
      </dgm:t>
    </dgm:pt>
    <dgm:pt modelId="{B525FACC-7CDA-4903-BCA9-C8052A02C4CD}" type="pres">
      <dgm:prSet presAssocID="{7FFB2B58-E73B-4F15-8BA4-310CB5768C55}" presName="hierChild3" presStyleCnt="0"/>
      <dgm:spPr/>
    </dgm:pt>
    <dgm:pt modelId="{3E6E558D-1ACB-48E1-80D5-99C6492CE4A6}" type="pres">
      <dgm:prSet presAssocID="{9CC4DB60-97E3-4F7F-87F6-299CD78B83F7}" presName="Name17" presStyleLbl="parChTrans1D3" presStyleIdx="4" presStyleCnt="6"/>
      <dgm:spPr/>
      <dgm:t>
        <a:bodyPr/>
        <a:lstStyle/>
        <a:p>
          <a:endParaRPr lang="en-US"/>
        </a:p>
      </dgm:t>
    </dgm:pt>
    <dgm:pt modelId="{70D88040-1533-4D3B-A899-6EB9EEB0E15F}" type="pres">
      <dgm:prSet presAssocID="{E8199828-CDF8-4812-97E4-4E914EB9A500}" presName="hierRoot3" presStyleCnt="0"/>
      <dgm:spPr/>
    </dgm:pt>
    <dgm:pt modelId="{82EE12B9-2C2C-4985-8EA6-7DB07D3E88D0}" type="pres">
      <dgm:prSet presAssocID="{E8199828-CDF8-4812-97E4-4E914EB9A500}" presName="composite3" presStyleCnt="0"/>
      <dgm:spPr/>
    </dgm:pt>
    <dgm:pt modelId="{DCC4430B-BE3B-475D-B233-F749283BDD99}" type="pres">
      <dgm:prSet presAssocID="{E8199828-CDF8-4812-97E4-4E914EB9A500}" presName="background3" presStyleLbl="node3" presStyleIdx="4" presStyleCnt="6"/>
      <dgm:spPr>
        <a:solidFill>
          <a:srgbClr val="C00000"/>
        </a:solidFill>
      </dgm:spPr>
    </dgm:pt>
    <dgm:pt modelId="{E5609C95-D844-4C98-8E58-C5DBB8CE5225}" type="pres">
      <dgm:prSet presAssocID="{E8199828-CDF8-4812-97E4-4E914EB9A500}" presName="text3" presStyleLbl="fgAcc3" presStyleIdx="4" presStyleCnt="6" custScaleX="297600" custScaleY="164976" custLinFactNeighborX="39782" custLinFactNeighborY="2983">
        <dgm:presLayoutVars>
          <dgm:chPref val="3"/>
        </dgm:presLayoutVars>
      </dgm:prSet>
      <dgm:spPr/>
      <dgm:t>
        <a:bodyPr/>
        <a:lstStyle/>
        <a:p>
          <a:endParaRPr lang="ro-RO"/>
        </a:p>
      </dgm:t>
    </dgm:pt>
    <dgm:pt modelId="{74FB34C5-8335-466F-869B-69A88F681D13}" type="pres">
      <dgm:prSet presAssocID="{E8199828-CDF8-4812-97E4-4E914EB9A500}" presName="hierChild4" presStyleCnt="0"/>
      <dgm:spPr/>
    </dgm:pt>
    <dgm:pt modelId="{64FE6F17-8E9C-4883-9A74-019CB238FD7D}" type="pres">
      <dgm:prSet presAssocID="{C4EA7204-CBA3-4BF0-AA34-22881F073831}" presName="Name23" presStyleLbl="parChTrans1D4" presStyleIdx="0" presStyleCnt="6"/>
      <dgm:spPr/>
      <dgm:t>
        <a:bodyPr/>
        <a:lstStyle/>
        <a:p>
          <a:endParaRPr lang="en-US"/>
        </a:p>
      </dgm:t>
    </dgm:pt>
    <dgm:pt modelId="{A6A58A44-FDFF-461F-A0E4-0B8C21548DE5}" type="pres">
      <dgm:prSet presAssocID="{779A6092-9A34-4CCB-85C8-005681925602}" presName="hierRoot4" presStyleCnt="0"/>
      <dgm:spPr/>
    </dgm:pt>
    <dgm:pt modelId="{29382F48-1976-40CE-A8C6-17CE81A5D75B}" type="pres">
      <dgm:prSet presAssocID="{779A6092-9A34-4CCB-85C8-005681925602}" presName="composite4" presStyleCnt="0"/>
      <dgm:spPr/>
    </dgm:pt>
    <dgm:pt modelId="{C93982B7-D85A-4867-A32F-786D78BD7BFB}" type="pres">
      <dgm:prSet presAssocID="{779A6092-9A34-4CCB-85C8-005681925602}" presName="background4" presStyleLbl="node4" presStyleIdx="0" presStyleCnt="6"/>
      <dgm:spPr>
        <a:solidFill>
          <a:srgbClr val="C00000"/>
        </a:solidFill>
      </dgm:spPr>
    </dgm:pt>
    <dgm:pt modelId="{CAC8322A-B909-4EDE-9628-015B062E6A40}" type="pres">
      <dgm:prSet presAssocID="{779A6092-9A34-4CCB-85C8-005681925602}" presName="text4" presStyleLbl="fgAcc4" presStyleIdx="0" presStyleCnt="6" custScaleX="167054" custScaleY="141826">
        <dgm:presLayoutVars>
          <dgm:chPref val="3"/>
        </dgm:presLayoutVars>
      </dgm:prSet>
      <dgm:spPr/>
      <dgm:t>
        <a:bodyPr/>
        <a:lstStyle/>
        <a:p>
          <a:endParaRPr lang="ro-RO"/>
        </a:p>
      </dgm:t>
    </dgm:pt>
    <dgm:pt modelId="{1F84F4F1-EB1C-4F90-8B92-3E1BB6BE21EF}" type="pres">
      <dgm:prSet presAssocID="{779A6092-9A34-4CCB-85C8-005681925602}" presName="hierChild5" presStyleCnt="0"/>
      <dgm:spPr/>
    </dgm:pt>
    <dgm:pt modelId="{D7E6FD28-00F9-4CD9-BB92-5DA5C5089FA0}" type="pres">
      <dgm:prSet presAssocID="{7F384BD0-6C85-431D-9DC5-80AFA5BD2EA0}" presName="Name23" presStyleLbl="parChTrans1D4" presStyleIdx="1" presStyleCnt="6"/>
      <dgm:spPr/>
      <dgm:t>
        <a:bodyPr/>
        <a:lstStyle/>
        <a:p>
          <a:endParaRPr lang="en-US"/>
        </a:p>
      </dgm:t>
    </dgm:pt>
    <dgm:pt modelId="{2635CD4A-99EB-4E77-B0D7-4B9E39A2A7E5}" type="pres">
      <dgm:prSet presAssocID="{BA1B5BA1-CC43-4590-B20E-3F76201A197C}" presName="hierRoot4" presStyleCnt="0"/>
      <dgm:spPr/>
    </dgm:pt>
    <dgm:pt modelId="{BF3FD870-C291-4E3C-97F4-1EE112806C32}" type="pres">
      <dgm:prSet presAssocID="{BA1B5BA1-CC43-4590-B20E-3F76201A197C}" presName="composite4" presStyleCnt="0"/>
      <dgm:spPr/>
    </dgm:pt>
    <dgm:pt modelId="{7EF8045A-62A4-4AC7-BAD0-2064E452EBB3}" type="pres">
      <dgm:prSet presAssocID="{BA1B5BA1-CC43-4590-B20E-3F76201A197C}" presName="background4" presStyleLbl="node4" presStyleIdx="1" presStyleCnt="6"/>
      <dgm:spPr>
        <a:solidFill>
          <a:srgbClr val="C00000"/>
        </a:solidFill>
      </dgm:spPr>
    </dgm:pt>
    <dgm:pt modelId="{EFE74411-99D9-4FB8-A261-7B7CC80FD648}" type="pres">
      <dgm:prSet presAssocID="{BA1B5BA1-CC43-4590-B20E-3F76201A197C}" presName="text4" presStyleLbl="fgAcc4" presStyleIdx="1" presStyleCnt="6">
        <dgm:presLayoutVars>
          <dgm:chPref val="3"/>
        </dgm:presLayoutVars>
      </dgm:prSet>
      <dgm:spPr/>
      <dgm:t>
        <a:bodyPr/>
        <a:lstStyle/>
        <a:p>
          <a:endParaRPr lang="ro-RO"/>
        </a:p>
      </dgm:t>
    </dgm:pt>
    <dgm:pt modelId="{0F2A4EF6-18AA-486F-9805-AB25AE66FCA5}" type="pres">
      <dgm:prSet presAssocID="{BA1B5BA1-CC43-4590-B20E-3F76201A197C}" presName="hierChild5" presStyleCnt="0"/>
      <dgm:spPr/>
    </dgm:pt>
    <dgm:pt modelId="{030F75CF-6740-4210-B8F7-CFA1C68DEA66}" type="pres">
      <dgm:prSet presAssocID="{F6B88211-8F6B-4064-8301-879AA2DD7DA4}" presName="Name23" presStyleLbl="parChTrans1D4" presStyleIdx="2" presStyleCnt="6"/>
      <dgm:spPr/>
      <dgm:t>
        <a:bodyPr/>
        <a:lstStyle/>
        <a:p>
          <a:endParaRPr lang="en-US"/>
        </a:p>
      </dgm:t>
    </dgm:pt>
    <dgm:pt modelId="{AEED2F63-44DD-4DD4-B6FE-03CA2BD5A18D}" type="pres">
      <dgm:prSet presAssocID="{9A14D8D1-D521-4461-8482-9211E3F6E8BA}" presName="hierRoot4" presStyleCnt="0"/>
      <dgm:spPr/>
    </dgm:pt>
    <dgm:pt modelId="{C9E21413-B404-44B2-B936-993E847F7F3F}" type="pres">
      <dgm:prSet presAssocID="{9A14D8D1-D521-4461-8482-9211E3F6E8BA}" presName="composite4" presStyleCnt="0"/>
      <dgm:spPr/>
    </dgm:pt>
    <dgm:pt modelId="{B8861D3B-3458-45D2-BB11-696A90023926}" type="pres">
      <dgm:prSet presAssocID="{9A14D8D1-D521-4461-8482-9211E3F6E8BA}" presName="background4" presStyleLbl="node4" presStyleIdx="2" presStyleCnt="6"/>
      <dgm:spPr>
        <a:solidFill>
          <a:srgbClr val="C00000"/>
        </a:solidFill>
      </dgm:spPr>
    </dgm:pt>
    <dgm:pt modelId="{C50CF642-8A42-483B-B99B-58182DD19BE4}" type="pres">
      <dgm:prSet presAssocID="{9A14D8D1-D521-4461-8482-9211E3F6E8BA}" presName="text4" presStyleLbl="fgAcc4" presStyleIdx="2" presStyleCnt="6" custScaleX="125076">
        <dgm:presLayoutVars>
          <dgm:chPref val="3"/>
        </dgm:presLayoutVars>
      </dgm:prSet>
      <dgm:spPr/>
      <dgm:t>
        <a:bodyPr/>
        <a:lstStyle/>
        <a:p>
          <a:endParaRPr lang="en-US"/>
        </a:p>
      </dgm:t>
    </dgm:pt>
    <dgm:pt modelId="{5307F9C1-85D6-4CF0-85CA-04AB902FCC10}" type="pres">
      <dgm:prSet presAssocID="{9A14D8D1-D521-4461-8482-9211E3F6E8BA}" presName="hierChild5" presStyleCnt="0"/>
      <dgm:spPr/>
    </dgm:pt>
    <dgm:pt modelId="{C60CB81F-A418-4F02-B76B-4B51A5ADF772}" type="pres">
      <dgm:prSet presAssocID="{12955AE6-3BC7-4F0E-90A6-91F835F29279}" presName="Name23" presStyleLbl="parChTrans1D4" presStyleIdx="3" presStyleCnt="6"/>
      <dgm:spPr/>
      <dgm:t>
        <a:bodyPr/>
        <a:lstStyle/>
        <a:p>
          <a:endParaRPr lang="en-US"/>
        </a:p>
      </dgm:t>
    </dgm:pt>
    <dgm:pt modelId="{098F3B88-DE3F-4246-BA93-46ACA670C62A}" type="pres">
      <dgm:prSet presAssocID="{13156863-F62D-44BA-B86A-74CE9305C5E1}" presName="hierRoot4" presStyleCnt="0"/>
      <dgm:spPr/>
    </dgm:pt>
    <dgm:pt modelId="{51557955-B91D-4333-9F86-0FA5980D950E}" type="pres">
      <dgm:prSet presAssocID="{13156863-F62D-44BA-B86A-74CE9305C5E1}" presName="composite4" presStyleCnt="0"/>
      <dgm:spPr/>
    </dgm:pt>
    <dgm:pt modelId="{C8EF3DCE-FF7A-4909-9446-ECA5F472ADD5}" type="pres">
      <dgm:prSet presAssocID="{13156863-F62D-44BA-B86A-74CE9305C5E1}" presName="background4" presStyleLbl="node4" presStyleIdx="3" presStyleCnt="6"/>
      <dgm:spPr>
        <a:solidFill>
          <a:srgbClr val="C00000"/>
        </a:solidFill>
      </dgm:spPr>
    </dgm:pt>
    <dgm:pt modelId="{B3788290-63E8-4089-AB08-16C5D8CC15A8}" type="pres">
      <dgm:prSet presAssocID="{13156863-F62D-44BA-B86A-74CE9305C5E1}" presName="text4" presStyleLbl="fgAcc4" presStyleIdx="3" presStyleCnt="6">
        <dgm:presLayoutVars>
          <dgm:chPref val="3"/>
        </dgm:presLayoutVars>
      </dgm:prSet>
      <dgm:spPr/>
      <dgm:t>
        <a:bodyPr/>
        <a:lstStyle/>
        <a:p>
          <a:endParaRPr lang="ro-RO"/>
        </a:p>
      </dgm:t>
    </dgm:pt>
    <dgm:pt modelId="{85EA03E9-8D17-4F97-9919-DE15D01464DC}" type="pres">
      <dgm:prSet presAssocID="{13156863-F62D-44BA-B86A-74CE9305C5E1}" presName="hierChild5" presStyleCnt="0"/>
      <dgm:spPr/>
    </dgm:pt>
    <dgm:pt modelId="{9C1F2EF0-6A79-4E5A-B98E-99587325682B}" type="pres">
      <dgm:prSet presAssocID="{68711828-BB27-4A27-B851-FBF4AC32B4B7}" presName="Name17" presStyleLbl="parChTrans1D3" presStyleIdx="5" presStyleCnt="6"/>
      <dgm:spPr/>
      <dgm:t>
        <a:bodyPr/>
        <a:lstStyle/>
        <a:p>
          <a:endParaRPr lang="en-US"/>
        </a:p>
      </dgm:t>
    </dgm:pt>
    <dgm:pt modelId="{6651747C-8784-4972-867B-9C7836587EBD}" type="pres">
      <dgm:prSet presAssocID="{266BBD0F-3912-4CDF-9384-D64C50D84737}" presName="hierRoot3" presStyleCnt="0"/>
      <dgm:spPr/>
    </dgm:pt>
    <dgm:pt modelId="{2692B845-A675-48EB-86C1-6381327A9E89}" type="pres">
      <dgm:prSet presAssocID="{266BBD0F-3912-4CDF-9384-D64C50D84737}" presName="composite3" presStyleCnt="0"/>
      <dgm:spPr/>
    </dgm:pt>
    <dgm:pt modelId="{125D27B0-ABAB-4EEE-B160-5E020B945A87}" type="pres">
      <dgm:prSet presAssocID="{266BBD0F-3912-4CDF-9384-D64C50D84737}" presName="background3" presStyleLbl="node3" presStyleIdx="5" presStyleCnt="6"/>
      <dgm:spPr>
        <a:solidFill>
          <a:srgbClr val="C00000"/>
        </a:solidFill>
      </dgm:spPr>
    </dgm:pt>
    <dgm:pt modelId="{3ED2C0E7-39F3-446E-BEB0-4739BE2B71C0}" type="pres">
      <dgm:prSet presAssocID="{266BBD0F-3912-4CDF-9384-D64C50D84737}" presName="text3" presStyleLbl="fgAcc3" presStyleIdx="5" presStyleCnt="6" custScaleX="180837">
        <dgm:presLayoutVars>
          <dgm:chPref val="3"/>
        </dgm:presLayoutVars>
      </dgm:prSet>
      <dgm:spPr/>
      <dgm:t>
        <a:bodyPr/>
        <a:lstStyle/>
        <a:p>
          <a:endParaRPr lang="en-US"/>
        </a:p>
      </dgm:t>
    </dgm:pt>
    <dgm:pt modelId="{53D48DFC-FCD6-461F-86B7-68144035DB8E}" type="pres">
      <dgm:prSet presAssocID="{266BBD0F-3912-4CDF-9384-D64C50D84737}" presName="hierChild4" presStyleCnt="0"/>
      <dgm:spPr/>
    </dgm:pt>
    <dgm:pt modelId="{093561D8-3A42-4AB3-8B5A-79810B120A39}" type="pres">
      <dgm:prSet presAssocID="{CD34260B-3931-41E9-80C8-6E52E2604F64}" presName="Name23" presStyleLbl="parChTrans1D4" presStyleIdx="4" presStyleCnt="6"/>
      <dgm:spPr/>
      <dgm:t>
        <a:bodyPr/>
        <a:lstStyle/>
        <a:p>
          <a:endParaRPr lang="en-US"/>
        </a:p>
      </dgm:t>
    </dgm:pt>
    <dgm:pt modelId="{29CEAE93-4008-42C5-B924-7AC5235C8540}" type="pres">
      <dgm:prSet presAssocID="{AEC668B0-07D9-4583-942E-76B9C062E8CE}" presName="hierRoot4" presStyleCnt="0"/>
      <dgm:spPr/>
    </dgm:pt>
    <dgm:pt modelId="{A1EDEE45-EB45-4447-8E73-2DE388C34FD0}" type="pres">
      <dgm:prSet presAssocID="{AEC668B0-07D9-4583-942E-76B9C062E8CE}" presName="composite4" presStyleCnt="0"/>
      <dgm:spPr/>
    </dgm:pt>
    <dgm:pt modelId="{0A4FDD6A-9214-423A-9A24-5338447090B5}" type="pres">
      <dgm:prSet presAssocID="{AEC668B0-07D9-4583-942E-76B9C062E8CE}" presName="background4" presStyleLbl="node4" presStyleIdx="4" presStyleCnt="6"/>
      <dgm:spPr>
        <a:solidFill>
          <a:srgbClr val="C00000"/>
        </a:solidFill>
      </dgm:spPr>
    </dgm:pt>
    <dgm:pt modelId="{C3090B51-26E4-439A-BB83-FCFE183B0353}" type="pres">
      <dgm:prSet presAssocID="{AEC668B0-07D9-4583-942E-76B9C062E8CE}" presName="text4" presStyleLbl="fgAcc4" presStyleIdx="4" presStyleCnt="6" custScaleX="118770" custScaleY="167998">
        <dgm:presLayoutVars>
          <dgm:chPref val="3"/>
        </dgm:presLayoutVars>
      </dgm:prSet>
      <dgm:spPr/>
      <dgm:t>
        <a:bodyPr/>
        <a:lstStyle/>
        <a:p>
          <a:endParaRPr lang="ro-RO"/>
        </a:p>
      </dgm:t>
    </dgm:pt>
    <dgm:pt modelId="{3F6778A7-18E2-4FEC-BF36-F81020724130}" type="pres">
      <dgm:prSet presAssocID="{AEC668B0-07D9-4583-942E-76B9C062E8CE}" presName="hierChild5" presStyleCnt="0"/>
      <dgm:spPr/>
    </dgm:pt>
    <dgm:pt modelId="{AF18A456-AA92-4006-841E-57B423039712}" type="pres">
      <dgm:prSet presAssocID="{79C3B5DD-CC35-47E6-9228-A5D1021DD1C0}" presName="Name23" presStyleLbl="parChTrans1D4" presStyleIdx="5" presStyleCnt="6"/>
      <dgm:spPr/>
      <dgm:t>
        <a:bodyPr/>
        <a:lstStyle/>
        <a:p>
          <a:endParaRPr lang="en-US"/>
        </a:p>
      </dgm:t>
    </dgm:pt>
    <dgm:pt modelId="{BFB88891-19E4-4DC7-8EF5-DB7B3E400FA0}" type="pres">
      <dgm:prSet presAssocID="{F31F260F-A12A-44A0-A94B-14268F3955A0}" presName="hierRoot4" presStyleCnt="0"/>
      <dgm:spPr/>
    </dgm:pt>
    <dgm:pt modelId="{92721881-8389-4A62-8990-95DE6468E93F}" type="pres">
      <dgm:prSet presAssocID="{F31F260F-A12A-44A0-A94B-14268F3955A0}" presName="composite4" presStyleCnt="0"/>
      <dgm:spPr/>
    </dgm:pt>
    <dgm:pt modelId="{A2C2B70B-6BF2-4534-9DDE-4294F210471F}" type="pres">
      <dgm:prSet presAssocID="{F31F260F-A12A-44A0-A94B-14268F3955A0}" presName="background4" presStyleLbl="node4" presStyleIdx="5" presStyleCnt="6"/>
      <dgm:spPr>
        <a:solidFill>
          <a:srgbClr val="C00000"/>
        </a:solidFill>
      </dgm:spPr>
    </dgm:pt>
    <dgm:pt modelId="{1A8A295E-E48D-4229-AAA1-AD488EC22F43}" type="pres">
      <dgm:prSet presAssocID="{F31F260F-A12A-44A0-A94B-14268F3955A0}" presName="text4" presStyleLbl="fgAcc4" presStyleIdx="5" presStyleCnt="6">
        <dgm:presLayoutVars>
          <dgm:chPref val="3"/>
        </dgm:presLayoutVars>
      </dgm:prSet>
      <dgm:spPr/>
      <dgm:t>
        <a:bodyPr/>
        <a:lstStyle/>
        <a:p>
          <a:endParaRPr lang="en-US"/>
        </a:p>
      </dgm:t>
    </dgm:pt>
    <dgm:pt modelId="{F2EC5427-61CC-46FB-80AC-11023AF9E59F}" type="pres">
      <dgm:prSet presAssocID="{F31F260F-A12A-44A0-A94B-14268F3955A0}" presName="hierChild5" presStyleCnt="0"/>
      <dgm:spPr/>
    </dgm:pt>
  </dgm:ptLst>
  <dgm:cxnLst>
    <dgm:cxn modelId="{FDF885D3-6A87-47AC-8EA0-01395D83FC7E}" type="presOf" srcId="{779A6092-9A34-4CCB-85C8-005681925602}" destId="{CAC8322A-B909-4EDE-9628-015B062E6A40}" srcOrd="0" destOrd="0" presId="urn:microsoft.com/office/officeart/2005/8/layout/hierarchy1"/>
    <dgm:cxn modelId="{C0CBE63E-5C46-47C6-999B-F0BA4790403B}" srcId="{7FFB2B58-E73B-4F15-8BA4-310CB5768C55}" destId="{E8199828-CDF8-4812-97E4-4E914EB9A500}" srcOrd="0" destOrd="0" parTransId="{9CC4DB60-97E3-4F7F-87F6-299CD78B83F7}" sibTransId="{0A2D68D5-06BA-438F-9832-C7BF7AC3F26A}"/>
    <dgm:cxn modelId="{97405F17-EFDF-4290-9E6F-96AED06B2D1F}" srcId="{B553D3A7-AF05-4F7C-92C0-58E1754C1588}" destId="{34490829-DF1D-443C-9706-24DEAEB056FF}" srcOrd="3" destOrd="0" parTransId="{1EEE68F9-055C-4968-820C-FC4387EDFC50}" sibTransId="{390F4A69-B40F-4E35-93B4-8314BB41076E}"/>
    <dgm:cxn modelId="{BAC008C1-DAD3-4256-9E20-A5CD882ED629}" srcId="{E8199828-CDF8-4812-97E4-4E914EB9A500}" destId="{779A6092-9A34-4CCB-85C8-005681925602}" srcOrd="0" destOrd="0" parTransId="{C4EA7204-CBA3-4BF0-AA34-22881F073831}" sibTransId="{76B4EE5C-D8F9-4D7A-9415-316E0BB6ABBD}"/>
    <dgm:cxn modelId="{C6AD28F1-F23D-4E31-AEE8-C4BE174DCA2E}" type="presOf" srcId="{68711828-BB27-4A27-B851-FBF4AC32B4B7}" destId="{9C1F2EF0-6A79-4E5A-B98E-99587325682B}" srcOrd="0" destOrd="0" presId="urn:microsoft.com/office/officeart/2005/8/layout/hierarchy1"/>
    <dgm:cxn modelId="{113DB154-2B2A-448E-9FD2-102347924079}" type="presOf" srcId="{1EEE68F9-055C-4968-820C-FC4387EDFC50}" destId="{211A4E9E-FFCF-4315-8634-F03E54FA0234}" srcOrd="0" destOrd="0" presId="urn:microsoft.com/office/officeart/2005/8/layout/hierarchy1"/>
    <dgm:cxn modelId="{B7B3FAD2-2178-4992-A0E4-6BE3A6E2EA25}" srcId="{F6E9E7D2-7ED1-4989-AA2A-5BC36DC899BF}" destId="{7FFB2B58-E73B-4F15-8BA4-310CB5768C55}" srcOrd="1" destOrd="0" parTransId="{20274653-1690-4123-AC3E-D592395ACCED}" sibTransId="{BCBE409F-2E6B-4092-A962-D4AA1298B7AD}"/>
    <dgm:cxn modelId="{6F3EAD62-3D21-4CC7-8633-E03BC7195D94}" type="presOf" srcId="{20274653-1690-4123-AC3E-D592395ACCED}" destId="{496C0B0E-6308-4692-B44D-E2B2F16E3110}" srcOrd="0" destOrd="0" presId="urn:microsoft.com/office/officeart/2005/8/layout/hierarchy1"/>
    <dgm:cxn modelId="{3AEA8461-CDFC-426E-8FBA-B504D63424E7}" type="presOf" srcId="{7FFB2B58-E73B-4F15-8BA4-310CB5768C55}" destId="{0B3FAAB3-D4DD-44EA-931C-FE27D63C516B}" srcOrd="0" destOrd="0" presId="urn:microsoft.com/office/officeart/2005/8/layout/hierarchy1"/>
    <dgm:cxn modelId="{8A98FC9C-B964-4882-AD15-33BE7DE8F8BD}" srcId="{266BBD0F-3912-4CDF-9384-D64C50D84737}" destId="{AEC668B0-07D9-4583-942E-76B9C062E8CE}" srcOrd="0" destOrd="0" parTransId="{CD34260B-3931-41E9-80C8-6E52E2604F64}" sibTransId="{4FC9C349-66A7-4BB9-9477-BD53EC6EF0D2}"/>
    <dgm:cxn modelId="{34C10203-DEDF-42CA-90F3-309139F8902B}" srcId="{779A6092-9A34-4CCB-85C8-005681925602}" destId="{BA1B5BA1-CC43-4590-B20E-3F76201A197C}" srcOrd="0" destOrd="0" parTransId="{7F384BD0-6C85-431D-9DC5-80AFA5BD2EA0}" sibTransId="{6A58E840-665C-4F00-A3A4-49154AB141A0}"/>
    <dgm:cxn modelId="{7C6E89AB-2B5C-4BE7-9660-68ADEE008BA1}" type="presOf" srcId="{8F970789-3146-4380-B3FE-9378FF9DC544}" destId="{273AF046-76EF-4310-B539-4CFA32FA4D4B}" srcOrd="0" destOrd="0" presId="urn:microsoft.com/office/officeart/2005/8/layout/hierarchy1"/>
    <dgm:cxn modelId="{D6D036D2-7A4E-4C81-B64E-7762E159A399}" type="presOf" srcId="{F6B88211-8F6B-4064-8301-879AA2DD7DA4}" destId="{030F75CF-6740-4210-B8F7-CFA1C68DEA66}" srcOrd="0" destOrd="0" presId="urn:microsoft.com/office/officeart/2005/8/layout/hierarchy1"/>
    <dgm:cxn modelId="{DADD69B5-679F-4020-98FF-F5CB9259177D}" srcId="{B553D3A7-AF05-4F7C-92C0-58E1754C1588}" destId="{82EE1225-2EC9-424C-B2E3-CF48250D2607}" srcOrd="1" destOrd="0" parTransId="{E4D4C204-1069-4CFF-8D76-291E01B49F30}" sibTransId="{63B9E75C-D0B0-4A55-A307-885471BAD3F0}"/>
    <dgm:cxn modelId="{29980DBE-D21B-42E0-867A-42DBD6CF3786}" srcId="{266BBD0F-3912-4CDF-9384-D64C50D84737}" destId="{F31F260F-A12A-44A0-A94B-14268F3955A0}" srcOrd="1" destOrd="0" parTransId="{79C3B5DD-CC35-47E6-9228-A5D1021DD1C0}" sibTransId="{C4A1215F-C972-491A-A97C-7FF093E34D54}"/>
    <dgm:cxn modelId="{CF0AA396-E9AC-4356-9F73-A7665D4F1644}" srcId="{E8199828-CDF8-4812-97E4-4E914EB9A500}" destId="{13156863-F62D-44BA-B86A-74CE9305C5E1}" srcOrd="2" destOrd="0" parTransId="{12955AE6-3BC7-4F0E-90A6-91F835F29279}" sibTransId="{3B334ADC-3C7A-40B5-8A79-5ABAADD9CFF9}"/>
    <dgm:cxn modelId="{42399A70-0126-459A-B9C8-4B8B891367ED}" type="presOf" srcId="{01F1C4C4-5AD8-49B5-9427-A6A89C3FC41B}" destId="{5AA43095-FB37-4BAE-B12A-10BE3BC0DA37}" srcOrd="0" destOrd="0" presId="urn:microsoft.com/office/officeart/2005/8/layout/hierarchy1"/>
    <dgm:cxn modelId="{1EAC6DF5-E571-419E-ADAF-F1649DCABB32}" type="presOf" srcId="{266BBD0F-3912-4CDF-9384-D64C50D84737}" destId="{3ED2C0E7-39F3-446E-BEB0-4739BE2B71C0}" srcOrd="0" destOrd="0" presId="urn:microsoft.com/office/officeart/2005/8/layout/hierarchy1"/>
    <dgm:cxn modelId="{129732FA-65C5-4D55-AFAA-26E9A60BD617}" srcId="{E8199828-CDF8-4812-97E4-4E914EB9A500}" destId="{9A14D8D1-D521-4461-8482-9211E3F6E8BA}" srcOrd="1" destOrd="0" parTransId="{F6B88211-8F6B-4064-8301-879AA2DD7DA4}" sibTransId="{C4C82E1E-AC18-4D3E-9C1A-CD7D95DBDDE6}"/>
    <dgm:cxn modelId="{EB351E0C-4B51-4F76-9CD1-55061EAE5FEE}" type="presOf" srcId="{CD34260B-3931-41E9-80C8-6E52E2604F64}" destId="{093561D8-3A42-4AB3-8B5A-79810B120A39}" srcOrd="0" destOrd="0" presId="urn:microsoft.com/office/officeart/2005/8/layout/hierarchy1"/>
    <dgm:cxn modelId="{1C63B791-DF3E-4279-ADD0-02F38044C12F}" type="presOf" srcId="{F31F260F-A12A-44A0-A94B-14268F3955A0}" destId="{1A8A295E-E48D-4229-AAA1-AD488EC22F43}" srcOrd="0" destOrd="0" presId="urn:microsoft.com/office/officeart/2005/8/layout/hierarchy1"/>
    <dgm:cxn modelId="{3F502220-A0FD-4FC8-95A9-1D3E990F54F3}" srcId="{B553D3A7-AF05-4F7C-92C0-58E1754C1588}" destId="{8F970789-3146-4380-B3FE-9378FF9DC544}" srcOrd="2" destOrd="0" parTransId="{B50C82F6-12AC-4281-9D84-4FF470A510A5}" sibTransId="{70A34D31-57E6-4002-A2DB-31F9FCE37C28}"/>
    <dgm:cxn modelId="{B3051CA7-6EE3-490D-BD37-D177490DB76C}" type="presOf" srcId="{7F384BD0-6C85-431D-9DC5-80AFA5BD2EA0}" destId="{D7E6FD28-00F9-4CD9-BB92-5DA5C5089FA0}" srcOrd="0" destOrd="0" presId="urn:microsoft.com/office/officeart/2005/8/layout/hierarchy1"/>
    <dgm:cxn modelId="{D8FB95BF-1EDC-4E25-ACF0-C3B63FCB2A35}" type="presOf" srcId="{BF4D4471-3BA7-480F-B787-DE729EE39864}" destId="{E448FEF6-CCDD-4176-9D7D-3CE31B977131}" srcOrd="0" destOrd="0" presId="urn:microsoft.com/office/officeart/2005/8/layout/hierarchy1"/>
    <dgm:cxn modelId="{56D025E7-17F3-428B-A396-F395B2C3C6FA}" type="presOf" srcId="{537123C7-3FA9-4CBA-B3AF-36B3288AD3F9}" destId="{AD1477F1-E653-45E3-A003-9F9C0A23448F}" srcOrd="0" destOrd="0" presId="urn:microsoft.com/office/officeart/2005/8/layout/hierarchy1"/>
    <dgm:cxn modelId="{FD1BB5EB-8E74-4336-A7A0-2693D366B2EC}" type="presOf" srcId="{34490829-DF1D-443C-9706-24DEAEB056FF}" destId="{72677C8A-4414-4942-92B3-A1F10FF50ABF}" srcOrd="0" destOrd="0" presId="urn:microsoft.com/office/officeart/2005/8/layout/hierarchy1"/>
    <dgm:cxn modelId="{9A07E47F-9328-404B-BFA9-87CAE7210F52}" type="presOf" srcId="{C4EA7204-CBA3-4BF0-AA34-22881F073831}" destId="{64FE6F17-8E9C-4883-9A74-019CB238FD7D}" srcOrd="0" destOrd="0" presId="urn:microsoft.com/office/officeart/2005/8/layout/hierarchy1"/>
    <dgm:cxn modelId="{A11C5CD3-D715-4AAF-986D-596A30CF1D2F}" srcId="{B553D3A7-AF05-4F7C-92C0-58E1754C1588}" destId="{20A1FF81-E3EE-4F02-BAE7-2C5A4E514538}" srcOrd="0" destOrd="0" parTransId="{BF4D4471-3BA7-480F-B787-DE729EE39864}" sibTransId="{6982D3FC-8C42-41A6-AD46-0622E7D0F3E4}"/>
    <dgm:cxn modelId="{537FC00E-9EE7-4263-84C4-144BB12D5DB5}" type="presOf" srcId="{E8199828-CDF8-4812-97E4-4E914EB9A500}" destId="{E5609C95-D844-4C98-8E58-C5DBB8CE5225}" srcOrd="0" destOrd="0" presId="urn:microsoft.com/office/officeart/2005/8/layout/hierarchy1"/>
    <dgm:cxn modelId="{F146E084-525C-4445-88B9-5E6B2E23E488}" type="presOf" srcId="{12955AE6-3BC7-4F0E-90A6-91F835F29279}" destId="{C60CB81F-A418-4F02-B76B-4B51A5ADF772}" srcOrd="0" destOrd="0" presId="urn:microsoft.com/office/officeart/2005/8/layout/hierarchy1"/>
    <dgm:cxn modelId="{D76D0906-4B76-4D7D-89DD-55F96CEB3C17}" type="presOf" srcId="{F6E9E7D2-7ED1-4989-AA2A-5BC36DC899BF}" destId="{B17FA243-12D1-4FEE-8254-65F3E647534E}" srcOrd="0" destOrd="0" presId="urn:microsoft.com/office/officeart/2005/8/layout/hierarchy1"/>
    <dgm:cxn modelId="{FBC79090-4B3D-4687-A05B-9216E721586E}" type="presOf" srcId="{9A14D8D1-D521-4461-8482-9211E3F6E8BA}" destId="{C50CF642-8A42-483B-B99B-58182DD19BE4}" srcOrd="0" destOrd="0" presId="urn:microsoft.com/office/officeart/2005/8/layout/hierarchy1"/>
    <dgm:cxn modelId="{FFCBA570-FEE5-4DBE-AC5D-76420B400168}" type="presOf" srcId="{AEC668B0-07D9-4583-942E-76B9C062E8CE}" destId="{C3090B51-26E4-439A-BB83-FCFE183B0353}" srcOrd="0" destOrd="0" presId="urn:microsoft.com/office/officeart/2005/8/layout/hierarchy1"/>
    <dgm:cxn modelId="{8111349B-A48C-49F2-BD24-7658BE014107}" type="presOf" srcId="{E4D4C204-1069-4CFF-8D76-291E01B49F30}" destId="{00EB70DC-BE87-4CA5-A8E3-E9598260D60E}" srcOrd="0" destOrd="0" presId="urn:microsoft.com/office/officeart/2005/8/layout/hierarchy1"/>
    <dgm:cxn modelId="{F4BB4A58-CA1C-4C47-9B3E-2B2EEF109154}" type="presOf" srcId="{9CC4DB60-97E3-4F7F-87F6-299CD78B83F7}" destId="{3E6E558D-1ACB-48E1-80D5-99C6492CE4A6}" srcOrd="0" destOrd="0" presId="urn:microsoft.com/office/officeart/2005/8/layout/hierarchy1"/>
    <dgm:cxn modelId="{57983B7C-17E6-4A42-9594-B80436A6DD1A}" type="presOf" srcId="{BA1B5BA1-CC43-4590-B20E-3F76201A197C}" destId="{EFE74411-99D9-4FB8-A261-7B7CC80FD648}" srcOrd="0" destOrd="0" presId="urn:microsoft.com/office/officeart/2005/8/layout/hierarchy1"/>
    <dgm:cxn modelId="{684AEAEA-2633-44F8-BB73-82DBD920EAF9}" type="presOf" srcId="{B50C82F6-12AC-4281-9D84-4FF470A510A5}" destId="{5D9CF1CF-5EBD-4A4F-866E-3D43A6924FA4}" srcOrd="0" destOrd="0" presId="urn:microsoft.com/office/officeart/2005/8/layout/hierarchy1"/>
    <dgm:cxn modelId="{268289A1-637D-4353-9097-C477B4F902D9}" type="presOf" srcId="{82EE1225-2EC9-424C-B2E3-CF48250D2607}" destId="{860379DB-ACB9-4946-B33D-0D902BE80E7E}" srcOrd="0" destOrd="0" presId="urn:microsoft.com/office/officeart/2005/8/layout/hierarchy1"/>
    <dgm:cxn modelId="{19CAB4C3-6826-46A4-ABBF-F7C4640453C0}" type="presOf" srcId="{13156863-F62D-44BA-B86A-74CE9305C5E1}" destId="{B3788290-63E8-4089-AB08-16C5D8CC15A8}" srcOrd="0" destOrd="0" presId="urn:microsoft.com/office/officeart/2005/8/layout/hierarchy1"/>
    <dgm:cxn modelId="{002DA7B8-367A-4F4C-898B-2A863424D786}" type="presOf" srcId="{B553D3A7-AF05-4F7C-92C0-58E1754C1588}" destId="{8C8E4CDE-BFBA-411E-86E2-9879FF902CC9}" srcOrd="0" destOrd="0" presId="urn:microsoft.com/office/officeart/2005/8/layout/hierarchy1"/>
    <dgm:cxn modelId="{B5A7966A-7D18-427B-903A-055A0DD6B20F}" type="presOf" srcId="{20A1FF81-E3EE-4F02-BAE7-2C5A4E514538}" destId="{AB7E1EE3-1F81-4F4D-9F40-E68591C25F58}" srcOrd="0" destOrd="0" presId="urn:microsoft.com/office/officeart/2005/8/layout/hierarchy1"/>
    <dgm:cxn modelId="{9B411A42-51C6-4D76-9966-184E3139A2A3}" srcId="{7FFB2B58-E73B-4F15-8BA4-310CB5768C55}" destId="{266BBD0F-3912-4CDF-9384-D64C50D84737}" srcOrd="1" destOrd="0" parTransId="{68711828-BB27-4A27-B851-FBF4AC32B4B7}" sibTransId="{4DB56735-80AC-4DE8-A14B-063B62F10138}"/>
    <dgm:cxn modelId="{BB32F746-371C-4C90-9431-EED73A73DB2C}" srcId="{537123C7-3FA9-4CBA-B3AF-36B3288AD3F9}" destId="{F6E9E7D2-7ED1-4989-AA2A-5BC36DC899BF}" srcOrd="0" destOrd="0" parTransId="{F03C107A-4DC0-4D36-8ED7-3DE7870A732C}" sibTransId="{8CFB97F3-FBAF-4EFE-AB80-8C7D6E720FF8}"/>
    <dgm:cxn modelId="{6EC1A72D-0391-4EC3-A6A9-2697E26D37D4}" srcId="{F6E9E7D2-7ED1-4989-AA2A-5BC36DC899BF}" destId="{B553D3A7-AF05-4F7C-92C0-58E1754C1588}" srcOrd="0" destOrd="0" parTransId="{01F1C4C4-5AD8-49B5-9427-A6A89C3FC41B}" sibTransId="{EC0775F1-94EB-4050-BA82-2EDCF07195BE}"/>
    <dgm:cxn modelId="{3563614C-0CAE-4DD5-9E38-A111C883E137}" type="presOf" srcId="{79C3B5DD-CC35-47E6-9228-A5D1021DD1C0}" destId="{AF18A456-AA92-4006-841E-57B423039712}" srcOrd="0" destOrd="0" presId="urn:microsoft.com/office/officeart/2005/8/layout/hierarchy1"/>
    <dgm:cxn modelId="{9E8ACC6C-CF90-4FD1-872A-B3E56F4EAA04}" type="presParOf" srcId="{AD1477F1-E653-45E3-A003-9F9C0A23448F}" destId="{A4EA6825-42F9-48B0-B9FA-8A08BDC48BF0}" srcOrd="0" destOrd="0" presId="urn:microsoft.com/office/officeart/2005/8/layout/hierarchy1"/>
    <dgm:cxn modelId="{F0073BEB-0C97-4F5D-B855-637458087F9A}" type="presParOf" srcId="{A4EA6825-42F9-48B0-B9FA-8A08BDC48BF0}" destId="{338D89BB-9748-4FBF-8845-9E108D2FBB46}" srcOrd="0" destOrd="0" presId="urn:microsoft.com/office/officeart/2005/8/layout/hierarchy1"/>
    <dgm:cxn modelId="{7B0CC5FF-576F-4F02-A2A6-6E89651DB47E}" type="presParOf" srcId="{338D89BB-9748-4FBF-8845-9E108D2FBB46}" destId="{2CAF0C72-3D7C-4435-9220-55AA426DEBDB}" srcOrd="0" destOrd="0" presId="urn:microsoft.com/office/officeart/2005/8/layout/hierarchy1"/>
    <dgm:cxn modelId="{2B805CE4-3F62-46D4-9C87-116EE931990F}" type="presParOf" srcId="{338D89BB-9748-4FBF-8845-9E108D2FBB46}" destId="{B17FA243-12D1-4FEE-8254-65F3E647534E}" srcOrd="1" destOrd="0" presId="urn:microsoft.com/office/officeart/2005/8/layout/hierarchy1"/>
    <dgm:cxn modelId="{DDAA0C93-23D4-4F96-98B4-EA0252D9A188}" type="presParOf" srcId="{A4EA6825-42F9-48B0-B9FA-8A08BDC48BF0}" destId="{DF92F1CC-1B9B-444B-8F0E-1F1C35F46C68}" srcOrd="1" destOrd="0" presId="urn:microsoft.com/office/officeart/2005/8/layout/hierarchy1"/>
    <dgm:cxn modelId="{81157692-208C-4FA3-80B2-7FB7BA000821}" type="presParOf" srcId="{DF92F1CC-1B9B-444B-8F0E-1F1C35F46C68}" destId="{5AA43095-FB37-4BAE-B12A-10BE3BC0DA37}" srcOrd="0" destOrd="0" presId="urn:microsoft.com/office/officeart/2005/8/layout/hierarchy1"/>
    <dgm:cxn modelId="{003022F6-633A-4E06-80F4-D967845EFFF4}" type="presParOf" srcId="{DF92F1CC-1B9B-444B-8F0E-1F1C35F46C68}" destId="{96CA2A52-D3B7-46F6-904D-A989FCBC1418}" srcOrd="1" destOrd="0" presId="urn:microsoft.com/office/officeart/2005/8/layout/hierarchy1"/>
    <dgm:cxn modelId="{B0831516-E212-4196-B95B-C7689724F7E8}" type="presParOf" srcId="{96CA2A52-D3B7-46F6-904D-A989FCBC1418}" destId="{7B9BB1DB-D7B4-40CA-8B0D-2DAD225438A5}" srcOrd="0" destOrd="0" presId="urn:microsoft.com/office/officeart/2005/8/layout/hierarchy1"/>
    <dgm:cxn modelId="{75DD11E6-30E3-4EE1-A9EB-B439DFE3B0CE}" type="presParOf" srcId="{7B9BB1DB-D7B4-40CA-8B0D-2DAD225438A5}" destId="{067D1AD2-749C-4890-AF17-11994D33C79A}" srcOrd="0" destOrd="0" presId="urn:microsoft.com/office/officeart/2005/8/layout/hierarchy1"/>
    <dgm:cxn modelId="{587208A3-FCC8-4FC5-969C-E30512BEC66A}" type="presParOf" srcId="{7B9BB1DB-D7B4-40CA-8B0D-2DAD225438A5}" destId="{8C8E4CDE-BFBA-411E-86E2-9879FF902CC9}" srcOrd="1" destOrd="0" presId="urn:microsoft.com/office/officeart/2005/8/layout/hierarchy1"/>
    <dgm:cxn modelId="{3584A073-23CB-4569-8BED-DD4D8D193B6D}" type="presParOf" srcId="{96CA2A52-D3B7-46F6-904D-A989FCBC1418}" destId="{51A6DC6C-630B-4029-8449-3BD4809E693B}" srcOrd="1" destOrd="0" presId="urn:microsoft.com/office/officeart/2005/8/layout/hierarchy1"/>
    <dgm:cxn modelId="{97144A4F-FD40-48DC-9537-6E624C776388}" type="presParOf" srcId="{51A6DC6C-630B-4029-8449-3BD4809E693B}" destId="{E448FEF6-CCDD-4176-9D7D-3CE31B977131}" srcOrd="0" destOrd="0" presId="urn:microsoft.com/office/officeart/2005/8/layout/hierarchy1"/>
    <dgm:cxn modelId="{B984445E-1AC1-4261-8C2E-3C6A1C86E299}" type="presParOf" srcId="{51A6DC6C-630B-4029-8449-3BD4809E693B}" destId="{D11A3692-2BDF-4F6D-803B-9BDAA11D5FF3}" srcOrd="1" destOrd="0" presId="urn:microsoft.com/office/officeart/2005/8/layout/hierarchy1"/>
    <dgm:cxn modelId="{3E021286-ECB8-4D30-9195-0FED5D292F82}" type="presParOf" srcId="{D11A3692-2BDF-4F6D-803B-9BDAA11D5FF3}" destId="{339E97CD-E58D-4B47-95A6-4F06E8F99CA1}" srcOrd="0" destOrd="0" presId="urn:microsoft.com/office/officeart/2005/8/layout/hierarchy1"/>
    <dgm:cxn modelId="{45739D3A-EED2-4F09-89A6-6959D4D9C0B4}" type="presParOf" srcId="{339E97CD-E58D-4B47-95A6-4F06E8F99CA1}" destId="{DDC720A4-60C1-41AD-B803-825D6E1D6562}" srcOrd="0" destOrd="0" presId="urn:microsoft.com/office/officeart/2005/8/layout/hierarchy1"/>
    <dgm:cxn modelId="{042697C1-1AB0-46EB-BA50-2AD739BC69DA}" type="presParOf" srcId="{339E97CD-E58D-4B47-95A6-4F06E8F99CA1}" destId="{AB7E1EE3-1F81-4F4D-9F40-E68591C25F58}" srcOrd="1" destOrd="0" presId="urn:microsoft.com/office/officeart/2005/8/layout/hierarchy1"/>
    <dgm:cxn modelId="{F422A575-AAD1-41EE-9D7E-7512955A0986}" type="presParOf" srcId="{D11A3692-2BDF-4F6D-803B-9BDAA11D5FF3}" destId="{952ABED7-771C-4A15-B904-7E973ABCE89A}" srcOrd="1" destOrd="0" presId="urn:microsoft.com/office/officeart/2005/8/layout/hierarchy1"/>
    <dgm:cxn modelId="{9B17B62D-50D1-4A0E-B307-A6A1734CD649}" type="presParOf" srcId="{51A6DC6C-630B-4029-8449-3BD4809E693B}" destId="{00EB70DC-BE87-4CA5-A8E3-E9598260D60E}" srcOrd="2" destOrd="0" presId="urn:microsoft.com/office/officeart/2005/8/layout/hierarchy1"/>
    <dgm:cxn modelId="{C8BC9637-D892-4F8D-86B4-546822B88CA0}" type="presParOf" srcId="{51A6DC6C-630B-4029-8449-3BD4809E693B}" destId="{EE9E1604-65B2-4A2C-B730-DC1725ED8A00}" srcOrd="3" destOrd="0" presId="urn:microsoft.com/office/officeart/2005/8/layout/hierarchy1"/>
    <dgm:cxn modelId="{335D3ADA-224B-4BEF-8E9D-D8F55C30E3A7}" type="presParOf" srcId="{EE9E1604-65B2-4A2C-B730-DC1725ED8A00}" destId="{BCD110B9-75AB-491E-AE31-3BF71621DD34}" srcOrd="0" destOrd="0" presId="urn:microsoft.com/office/officeart/2005/8/layout/hierarchy1"/>
    <dgm:cxn modelId="{87890588-15D6-48F0-BF5A-EE9D0CD2B51F}" type="presParOf" srcId="{BCD110B9-75AB-491E-AE31-3BF71621DD34}" destId="{09699496-691C-4C22-ADA0-39F322961C91}" srcOrd="0" destOrd="0" presId="urn:microsoft.com/office/officeart/2005/8/layout/hierarchy1"/>
    <dgm:cxn modelId="{69FCE440-94E5-443E-9955-5C8C68C5394C}" type="presParOf" srcId="{BCD110B9-75AB-491E-AE31-3BF71621DD34}" destId="{860379DB-ACB9-4946-B33D-0D902BE80E7E}" srcOrd="1" destOrd="0" presId="urn:microsoft.com/office/officeart/2005/8/layout/hierarchy1"/>
    <dgm:cxn modelId="{694480C0-E544-425B-B0C3-CE1811342876}" type="presParOf" srcId="{EE9E1604-65B2-4A2C-B730-DC1725ED8A00}" destId="{29717925-D787-48E1-8C9B-5EC782551D1D}" srcOrd="1" destOrd="0" presId="urn:microsoft.com/office/officeart/2005/8/layout/hierarchy1"/>
    <dgm:cxn modelId="{47A8D61C-12DE-4F8E-B29C-36806D0CFA3E}" type="presParOf" srcId="{51A6DC6C-630B-4029-8449-3BD4809E693B}" destId="{5D9CF1CF-5EBD-4A4F-866E-3D43A6924FA4}" srcOrd="4" destOrd="0" presId="urn:microsoft.com/office/officeart/2005/8/layout/hierarchy1"/>
    <dgm:cxn modelId="{CC3BA7E5-3D36-41AF-8CB9-122F724623BC}" type="presParOf" srcId="{51A6DC6C-630B-4029-8449-3BD4809E693B}" destId="{CB01B2E0-4FA0-4CCB-B92F-71747D1951D9}" srcOrd="5" destOrd="0" presId="urn:microsoft.com/office/officeart/2005/8/layout/hierarchy1"/>
    <dgm:cxn modelId="{6D46C181-94AD-47FD-9596-DD3448DF8E7A}" type="presParOf" srcId="{CB01B2E0-4FA0-4CCB-B92F-71747D1951D9}" destId="{A91903FE-4A87-4718-AE1D-AFE45FBD8E6D}" srcOrd="0" destOrd="0" presId="urn:microsoft.com/office/officeart/2005/8/layout/hierarchy1"/>
    <dgm:cxn modelId="{79478C2E-22EF-45F5-B083-1D97101DD461}" type="presParOf" srcId="{A91903FE-4A87-4718-AE1D-AFE45FBD8E6D}" destId="{613BA3AD-D35D-4D67-A248-6256538E4F51}" srcOrd="0" destOrd="0" presId="urn:microsoft.com/office/officeart/2005/8/layout/hierarchy1"/>
    <dgm:cxn modelId="{462758D6-3B16-4321-A7DA-2EB3A2D61514}" type="presParOf" srcId="{A91903FE-4A87-4718-AE1D-AFE45FBD8E6D}" destId="{273AF046-76EF-4310-B539-4CFA32FA4D4B}" srcOrd="1" destOrd="0" presId="urn:microsoft.com/office/officeart/2005/8/layout/hierarchy1"/>
    <dgm:cxn modelId="{AD403527-D56A-4043-A7DD-B5615CD1E6D6}" type="presParOf" srcId="{CB01B2E0-4FA0-4CCB-B92F-71747D1951D9}" destId="{6CA5FF74-05CA-4361-AEAF-902AF688DF20}" srcOrd="1" destOrd="0" presId="urn:microsoft.com/office/officeart/2005/8/layout/hierarchy1"/>
    <dgm:cxn modelId="{67F9879D-008C-4999-859B-9535AF5D0020}" type="presParOf" srcId="{51A6DC6C-630B-4029-8449-3BD4809E693B}" destId="{211A4E9E-FFCF-4315-8634-F03E54FA0234}" srcOrd="6" destOrd="0" presId="urn:microsoft.com/office/officeart/2005/8/layout/hierarchy1"/>
    <dgm:cxn modelId="{A556586C-282E-4D7B-BE28-E9EB360186E0}" type="presParOf" srcId="{51A6DC6C-630B-4029-8449-3BD4809E693B}" destId="{C2A985CA-B77A-42A0-A0BC-CDAED7835349}" srcOrd="7" destOrd="0" presId="urn:microsoft.com/office/officeart/2005/8/layout/hierarchy1"/>
    <dgm:cxn modelId="{1E2EFFC2-4C1F-49F8-A03B-0D8956EE305E}" type="presParOf" srcId="{C2A985CA-B77A-42A0-A0BC-CDAED7835349}" destId="{C5AF051D-DCF9-4C98-8736-0C63E8C47B72}" srcOrd="0" destOrd="0" presId="urn:microsoft.com/office/officeart/2005/8/layout/hierarchy1"/>
    <dgm:cxn modelId="{75356E47-B597-4805-A3A4-0684CF1C5006}" type="presParOf" srcId="{C5AF051D-DCF9-4C98-8736-0C63E8C47B72}" destId="{E89A6469-BC15-400B-9A8E-34CEA60D5238}" srcOrd="0" destOrd="0" presId="urn:microsoft.com/office/officeart/2005/8/layout/hierarchy1"/>
    <dgm:cxn modelId="{94D9204E-A386-4383-B5F9-C85DAD9DD026}" type="presParOf" srcId="{C5AF051D-DCF9-4C98-8736-0C63E8C47B72}" destId="{72677C8A-4414-4942-92B3-A1F10FF50ABF}" srcOrd="1" destOrd="0" presId="urn:microsoft.com/office/officeart/2005/8/layout/hierarchy1"/>
    <dgm:cxn modelId="{5B5F6A63-E89A-43DA-B9C7-5CD2FBD6A829}" type="presParOf" srcId="{C2A985CA-B77A-42A0-A0BC-CDAED7835349}" destId="{AEC8AE24-49E1-444C-9E42-8350A972AA1D}" srcOrd="1" destOrd="0" presId="urn:microsoft.com/office/officeart/2005/8/layout/hierarchy1"/>
    <dgm:cxn modelId="{EDC028E2-1DE0-46E0-A153-E451DAAB4CDA}" type="presParOf" srcId="{DF92F1CC-1B9B-444B-8F0E-1F1C35F46C68}" destId="{496C0B0E-6308-4692-B44D-E2B2F16E3110}" srcOrd="2" destOrd="0" presId="urn:microsoft.com/office/officeart/2005/8/layout/hierarchy1"/>
    <dgm:cxn modelId="{4320559C-4417-4115-BEFE-E47540D444E6}" type="presParOf" srcId="{DF92F1CC-1B9B-444B-8F0E-1F1C35F46C68}" destId="{B71DB3C8-3507-4348-9E77-DB3E9DE6E197}" srcOrd="3" destOrd="0" presId="urn:microsoft.com/office/officeart/2005/8/layout/hierarchy1"/>
    <dgm:cxn modelId="{A10F1960-CC7A-4AF7-A054-255830CAC97A}" type="presParOf" srcId="{B71DB3C8-3507-4348-9E77-DB3E9DE6E197}" destId="{8CB8692F-7182-45C0-9550-685B91CBF573}" srcOrd="0" destOrd="0" presId="urn:microsoft.com/office/officeart/2005/8/layout/hierarchy1"/>
    <dgm:cxn modelId="{642D4284-C3DF-4F0F-9A61-FF2E21C0123F}" type="presParOf" srcId="{8CB8692F-7182-45C0-9550-685B91CBF573}" destId="{ED1E07D9-777E-4117-BF40-E7796C9D20F8}" srcOrd="0" destOrd="0" presId="urn:microsoft.com/office/officeart/2005/8/layout/hierarchy1"/>
    <dgm:cxn modelId="{FBBAB2B4-6663-4C2C-BA3D-99275D00BD3B}" type="presParOf" srcId="{8CB8692F-7182-45C0-9550-685B91CBF573}" destId="{0B3FAAB3-D4DD-44EA-931C-FE27D63C516B}" srcOrd="1" destOrd="0" presId="urn:microsoft.com/office/officeart/2005/8/layout/hierarchy1"/>
    <dgm:cxn modelId="{4AB174E0-DC4D-4D97-99A4-D9A876A5D4BE}" type="presParOf" srcId="{B71DB3C8-3507-4348-9E77-DB3E9DE6E197}" destId="{B525FACC-7CDA-4903-BCA9-C8052A02C4CD}" srcOrd="1" destOrd="0" presId="urn:microsoft.com/office/officeart/2005/8/layout/hierarchy1"/>
    <dgm:cxn modelId="{7221450A-31D2-4707-A3AD-756E03C093E4}" type="presParOf" srcId="{B525FACC-7CDA-4903-BCA9-C8052A02C4CD}" destId="{3E6E558D-1ACB-48E1-80D5-99C6492CE4A6}" srcOrd="0" destOrd="0" presId="urn:microsoft.com/office/officeart/2005/8/layout/hierarchy1"/>
    <dgm:cxn modelId="{634E7709-BEDE-4395-8EAA-5C80CC132857}" type="presParOf" srcId="{B525FACC-7CDA-4903-BCA9-C8052A02C4CD}" destId="{70D88040-1533-4D3B-A899-6EB9EEB0E15F}" srcOrd="1" destOrd="0" presId="urn:microsoft.com/office/officeart/2005/8/layout/hierarchy1"/>
    <dgm:cxn modelId="{9DD6DDD7-512B-41D7-BCAA-2E613813A016}" type="presParOf" srcId="{70D88040-1533-4D3B-A899-6EB9EEB0E15F}" destId="{82EE12B9-2C2C-4985-8EA6-7DB07D3E88D0}" srcOrd="0" destOrd="0" presId="urn:microsoft.com/office/officeart/2005/8/layout/hierarchy1"/>
    <dgm:cxn modelId="{46414AF5-931B-4987-B69E-64F4E3754464}" type="presParOf" srcId="{82EE12B9-2C2C-4985-8EA6-7DB07D3E88D0}" destId="{DCC4430B-BE3B-475D-B233-F749283BDD99}" srcOrd="0" destOrd="0" presId="urn:microsoft.com/office/officeart/2005/8/layout/hierarchy1"/>
    <dgm:cxn modelId="{8B87BAF4-909D-47CE-A316-08F8942AF48C}" type="presParOf" srcId="{82EE12B9-2C2C-4985-8EA6-7DB07D3E88D0}" destId="{E5609C95-D844-4C98-8E58-C5DBB8CE5225}" srcOrd="1" destOrd="0" presId="urn:microsoft.com/office/officeart/2005/8/layout/hierarchy1"/>
    <dgm:cxn modelId="{6A0BEF55-1A7A-4995-B232-4B26611EE75F}" type="presParOf" srcId="{70D88040-1533-4D3B-A899-6EB9EEB0E15F}" destId="{74FB34C5-8335-466F-869B-69A88F681D13}" srcOrd="1" destOrd="0" presId="urn:microsoft.com/office/officeart/2005/8/layout/hierarchy1"/>
    <dgm:cxn modelId="{9AE739C2-3284-4FA6-BCD4-69CCF79FBC79}" type="presParOf" srcId="{74FB34C5-8335-466F-869B-69A88F681D13}" destId="{64FE6F17-8E9C-4883-9A74-019CB238FD7D}" srcOrd="0" destOrd="0" presId="urn:microsoft.com/office/officeart/2005/8/layout/hierarchy1"/>
    <dgm:cxn modelId="{BE08F802-21AD-4EB9-891F-AEA19FE7EEC7}" type="presParOf" srcId="{74FB34C5-8335-466F-869B-69A88F681D13}" destId="{A6A58A44-FDFF-461F-A0E4-0B8C21548DE5}" srcOrd="1" destOrd="0" presId="urn:microsoft.com/office/officeart/2005/8/layout/hierarchy1"/>
    <dgm:cxn modelId="{1DAC7BE2-FD7F-4DA3-BE51-3B99E125C7A4}" type="presParOf" srcId="{A6A58A44-FDFF-461F-A0E4-0B8C21548DE5}" destId="{29382F48-1976-40CE-A8C6-17CE81A5D75B}" srcOrd="0" destOrd="0" presId="urn:microsoft.com/office/officeart/2005/8/layout/hierarchy1"/>
    <dgm:cxn modelId="{21B0B174-AC9E-4BC4-B94B-3BE111327E8D}" type="presParOf" srcId="{29382F48-1976-40CE-A8C6-17CE81A5D75B}" destId="{C93982B7-D85A-4867-A32F-786D78BD7BFB}" srcOrd="0" destOrd="0" presId="urn:microsoft.com/office/officeart/2005/8/layout/hierarchy1"/>
    <dgm:cxn modelId="{540D1070-205C-47C4-B6C6-0B3DBEADF0DB}" type="presParOf" srcId="{29382F48-1976-40CE-A8C6-17CE81A5D75B}" destId="{CAC8322A-B909-4EDE-9628-015B062E6A40}" srcOrd="1" destOrd="0" presId="urn:microsoft.com/office/officeart/2005/8/layout/hierarchy1"/>
    <dgm:cxn modelId="{949431AC-B810-4953-9894-F86316B00F8A}" type="presParOf" srcId="{A6A58A44-FDFF-461F-A0E4-0B8C21548DE5}" destId="{1F84F4F1-EB1C-4F90-8B92-3E1BB6BE21EF}" srcOrd="1" destOrd="0" presId="urn:microsoft.com/office/officeart/2005/8/layout/hierarchy1"/>
    <dgm:cxn modelId="{DA9DE657-1BD7-4B2A-A036-6F76B20CD6E6}" type="presParOf" srcId="{1F84F4F1-EB1C-4F90-8B92-3E1BB6BE21EF}" destId="{D7E6FD28-00F9-4CD9-BB92-5DA5C5089FA0}" srcOrd="0" destOrd="0" presId="urn:microsoft.com/office/officeart/2005/8/layout/hierarchy1"/>
    <dgm:cxn modelId="{0466D5D1-36D4-4469-BC50-91383CEB54A4}" type="presParOf" srcId="{1F84F4F1-EB1C-4F90-8B92-3E1BB6BE21EF}" destId="{2635CD4A-99EB-4E77-B0D7-4B9E39A2A7E5}" srcOrd="1" destOrd="0" presId="urn:microsoft.com/office/officeart/2005/8/layout/hierarchy1"/>
    <dgm:cxn modelId="{36DDA0B3-8B16-435E-8F46-965C02542E03}" type="presParOf" srcId="{2635CD4A-99EB-4E77-B0D7-4B9E39A2A7E5}" destId="{BF3FD870-C291-4E3C-97F4-1EE112806C32}" srcOrd="0" destOrd="0" presId="urn:microsoft.com/office/officeart/2005/8/layout/hierarchy1"/>
    <dgm:cxn modelId="{9816465F-FB83-457A-9A6F-18BFB997E4C4}" type="presParOf" srcId="{BF3FD870-C291-4E3C-97F4-1EE112806C32}" destId="{7EF8045A-62A4-4AC7-BAD0-2064E452EBB3}" srcOrd="0" destOrd="0" presId="urn:microsoft.com/office/officeart/2005/8/layout/hierarchy1"/>
    <dgm:cxn modelId="{234A4D90-65F6-4C49-83BA-9EE3A2EE99B4}" type="presParOf" srcId="{BF3FD870-C291-4E3C-97F4-1EE112806C32}" destId="{EFE74411-99D9-4FB8-A261-7B7CC80FD648}" srcOrd="1" destOrd="0" presId="urn:microsoft.com/office/officeart/2005/8/layout/hierarchy1"/>
    <dgm:cxn modelId="{C27E258A-2710-482F-9EE8-FA4263CE608B}" type="presParOf" srcId="{2635CD4A-99EB-4E77-B0D7-4B9E39A2A7E5}" destId="{0F2A4EF6-18AA-486F-9805-AB25AE66FCA5}" srcOrd="1" destOrd="0" presId="urn:microsoft.com/office/officeart/2005/8/layout/hierarchy1"/>
    <dgm:cxn modelId="{D6E743EF-33DC-4F8C-8D2F-1E8D60BFCB2B}" type="presParOf" srcId="{74FB34C5-8335-466F-869B-69A88F681D13}" destId="{030F75CF-6740-4210-B8F7-CFA1C68DEA66}" srcOrd="2" destOrd="0" presId="urn:microsoft.com/office/officeart/2005/8/layout/hierarchy1"/>
    <dgm:cxn modelId="{D40045EE-27EE-4958-826B-CAB959C1E789}" type="presParOf" srcId="{74FB34C5-8335-466F-869B-69A88F681D13}" destId="{AEED2F63-44DD-4DD4-B6FE-03CA2BD5A18D}" srcOrd="3" destOrd="0" presId="urn:microsoft.com/office/officeart/2005/8/layout/hierarchy1"/>
    <dgm:cxn modelId="{D7DCA23E-1600-4D57-9FAD-FAD954875DDF}" type="presParOf" srcId="{AEED2F63-44DD-4DD4-B6FE-03CA2BD5A18D}" destId="{C9E21413-B404-44B2-B936-993E847F7F3F}" srcOrd="0" destOrd="0" presId="urn:microsoft.com/office/officeart/2005/8/layout/hierarchy1"/>
    <dgm:cxn modelId="{6857AB59-7052-423E-8D69-70F53958D0DF}" type="presParOf" srcId="{C9E21413-B404-44B2-B936-993E847F7F3F}" destId="{B8861D3B-3458-45D2-BB11-696A90023926}" srcOrd="0" destOrd="0" presId="urn:microsoft.com/office/officeart/2005/8/layout/hierarchy1"/>
    <dgm:cxn modelId="{9E88BC23-56DC-487B-BE17-5841CFC97AA0}" type="presParOf" srcId="{C9E21413-B404-44B2-B936-993E847F7F3F}" destId="{C50CF642-8A42-483B-B99B-58182DD19BE4}" srcOrd="1" destOrd="0" presId="urn:microsoft.com/office/officeart/2005/8/layout/hierarchy1"/>
    <dgm:cxn modelId="{3C15079E-118E-4F07-BA08-DF99F5D0495B}" type="presParOf" srcId="{AEED2F63-44DD-4DD4-B6FE-03CA2BD5A18D}" destId="{5307F9C1-85D6-4CF0-85CA-04AB902FCC10}" srcOrd="1" destOrd="0" presId="urn:microsoft.com/office/officeart/2005/8/layout/hierarchy1"/>
    <dgm:cxn modelId="{1F32BDD5-13C9-4DA6-9A32-18D699BFCF20}" type="presParOf" srcId="{74FB34C5-8335-466F-869B-69A88F681D13}" destId="{C60CB81F-A418-4F02-B76B-4B51A5ADF772}" srcOrd="4" destOrd="0" presId="urn:microsoft.com/office/officeart/2005/8/layout/hierarchy1"/>
    <dgm:cxn modelId="{85566983-BE06-4A0C-84D5-8ACC8BA97743}" type="presParOf" srcId="{74FB34C5-8335-466F-869B-69A88F681D13}" destId="{098F3B88-DE3F-4246-BA93-46ACA670C62A}" srcOrd="5" destOrd="0" presId="urn:microsoft.com/office/officeart/2005/8/layout/hierarchy1"/>
    <dgm:cxn modelId="{8ED069A1-3131-4ACE-AE83-2CCD00D6EA66}" type="presParOf" srcId="{098F3B88-DE3F-4246-BA93-46ACA670C62A}" destId="{51557955-B91D-4333-9F86-0FA5980D950E}" srcOrd="0" destOrd="0" presId="urn:microsoft.com/office/officeart/2005/8/layout/hierarchy1"/>
    <dgm:cxn modelId="{EBAA022D-D6C0-4475-8063-C0708A174CF5}" type="presParOf" srcId="{51557955-B91D-4333-9F86-0FA5980D950E}" destId="{C8EF3DCE-FF7A-4909-9446-ECA5F472ADD5}" srcOrd="0" destOrd="0" presId="urn:microsoft.com/office/officeart/2005/8/layout/hierarchy1"/>
    <dgm:cxn modelId="{F6FA6A67-9E1A-47CA-9E07-738556B673CC}" type="presParOf" srcId="{51557955-B91D-4333-9F86-0FA5980D950E}" destId="{B3788290-63E8-4089-AB08-16C5D8CC15A8}" srcOrd="1" destOrd="0" presId="urn:microsoft.com/office/officeart/2005/8/layout/hierarchy1"/>
    <dgm:cxn modelId="{F34856FB-3FDB-4B75-9349-6E6F8F1D2E79}" type="presParOf" srcId="{098F3B88-DE3F-4246-BA93-46ACA670C62A}" destId="{85EA03E9-8D17-4F97-9919-DE15D01464DC}" srcOrd="1" destOrd="0" presId="urn:microsoft.com/office/officeart/2005/8/layout/hierarchy1"/>
    <dgm:cxn modelId="{E0D2F727-5E36-4983-A0B3-A20425085F2D}" type="presParOf" srcId="{B525FACC-7CDA-4903-BCA9-C8052A02C4CD}" destId="{9C1F2EF0-6A79-4E5A-B98E-99587325682B}" srcOrd="2" destOrd="0" presId="urn:microsoft.com/office/officeart/2005/8/layout/hierarchy1"/>
    <dgm:cxn modelId="{6C92DFE8-1D3F-461E-8F49-F835D0605E73}" type="presParOf" srcId="{B525FACC-7CDA-4903-BCA9-C8052A02C4CD}" destId="{6651747C-8784-4972-867B-9C7836587EBD}" srcOrd="3" destOrd="0" presId="urn:microsoft.com/office/officeart/2005/8/layout/hierarchy1"/>
    <dgm:cxn modelId="{D781777A-E5E9-418B-B49F-2313AFDDB25B}" type="presParOf" srcId="{6651747C-8784-4972-867B-9C7836587EBD}" destId="{2692B845-A675-48EB-86C1-6381327A9E89}" srcOrd="0" destOrd="0" presId="urn:microsoft.com/office/officeart/2005/8/layout/hierarchy1"/>
    <dgm:cxn modelId="{AE8A2032-6FBD-4E91-B9A4-0E3A089DADFB}" type="presParOf" srcId="{2692B845-A675-48EB-86C1-6381327A9E89}" destId="{125D27B0-ABAB-4EEE-B160-5E020B945A87}" srcOrd="0" destOrd="0" presId="urn:microsoft.com/office/officeart/2005/8/layout/hierarchy1"/>
    <dgm:cxn modelId="{DF12E0D3-8229-449B-860D-C027429AEEB9}" type="presParOf" srcId="{2692B845-A675-48EB-86C1-6381327A9E89}" destId="{3ED2C0E7-39F3-446E-BEB0-4739BE2B71C0}" srcOrd="1" destOrd="0" presId="urn:microsoft.com/office/officeart/2005/8/layout/hierarchy1"/>
    <dgm:cxn modelId="{036CB18D-9E8B-4040-B484-B60F26925455}" type="presParOf" srcId="{6651747C-8784-4972-867B-9C7836587EBD}" destId="{53D48DFC-FCD6-461F-86B7-68144035DB8E}" srcOrd="1" destOrd="0" presId="urn:microsoft.com/office/officeart/2005/8/layout/hierarchy1"/>
    <dgm:cxn modelId="{4ADCB368-154C-4E9C-8637-C1325E6EC95D}" type="presParOf" srcId="{53D48DFC-FCD6-461F-86B7-68144035DB8E}" destId="{093561D8-3A42-4AB3-8B5A-79810B120A39}" srcOrd="0" destOrd="0" presId="urn:microsoft.com/office/officeart/2005/8/layout/hierarchy1"/>
    <dgm:cxn modelId="{18FFCF28-C0D4-47D9-B9A5-B48818DA5E80}" type="presParOf" srcId="{53D48DFC-FCD6-461F-86B7-68144035DB8E}" destId="{29CEAE93-4008-42C5-B924-7AC5235C8540}" srcOrd="1" destOrd="0" presId="urn:microsoft.com/office/officeart/2005/8/layout/hierarchy1"/>
    <dgm:cxn modelId="{E4AA7287-FC9C-4048-ACBD-F687F7393612}" type="presParOf" srcId="{29CEAE93-4008-42C5-B924-7AC5235C8540}" destId="{A1EDEE45-EB45-4447-8E73-2DE388C34FD0}" srcOrd="0" destOrd="0" presId="urn:microsoft.com/office/officeart/2005/8/layout/hierarchy1"/>
    <dgm:cxn modelId="{D08AD429-2138-4A26-861A-9BAC0DD0602B}" type="presParOf" srcId="{A1EDEE45-EB45-4447-8E73-2DE388C34FD0}" destId="{0A4FDD6A-9214-423A-9A24-5338447090B5}" srcOrd="0" destOrd="0" presId="urn:microsoft.com/office/officeart/2005/8/layout/hierarchy1"/>
    <dgm:cxn modelId="{93A6D96E-08C3-4EEE-B735-4E0453F21005}" type="presParOf" srcId="{A1EDEE45-EB45-4447-8E73-2DE388C34FD0}" destId="{C3090B51-26E4-439A-BB83-FCFE183B0353}" srcOrd="1" destOrd="0" presId="urn:microsoft.com/office/officeart/2005/8/layout/hierarchy1"/>
    <dgm:cxn modelId="{8DD73F77-B9AF-445F-B5EE-105B169880DF}" type="presParOf" srcId="{29CEAE93-4008-42C5-B924-7AC5235C8540}" destId="{3F6778A7-18E2-4FEC-BF36-F81020724130}" srcOrd="1" destOrd="0" presId="urn:microsoft.com/office/officeart/2005/8/layout/hierarchy1"/>
    <dgm:cxn modelId="{DD250A19-DBD5-4A89-AE7B-4D0B7D057F4D}" type="presParOf" srcId="{53D48DFC-FCD6-461F-86B7-68144035DB8E}" destId="{AF18A456-AA92-4006-841E-57B423039712}" srcOrd="2" destOrd="0" presId="urn:microsoft.com/office/officeart/2005/8/layout/hierarchy1"/>
    <dgm:cxn modelId="{137A2246-6642-4AA3-B25D-FC66A28FE245}" type="presParOf" srcId="{53D48DFC-FCD6-461F-86B7-68144035DB8E}" destId="{BFB88891-19E4-4DC7-8EF5-DB7B3E400FA0}" srcOrd="3" destOrd="0" presId="urn:microsoft.com/office/officeart/2005/8/layout/hierarchy1"/>
    <dgm:cxn modelId="{8E4B2992-5C06-4CBF-89DC-A387CE2A48F3}" type="presParOf" srcId="{BFB88891-19E4-4DC7-8EF5-DB7B3E400FA0}" destId="{92721881-8389-4A62-8990-95DE6468E93F}" srcOrd="0" destOrd="0" presId="urn:microsoft.com/office/officeart/2005/8/layout/hierarchy1"/>
    <dgm:cxn modelId="{19DAD6BF-1FE1-4490-AB5E-E52EEE97321F}" type="presParOf" srcId="{92721881-8389-4A62-8990-95DE6468E93F}" destId="{A2C2B70B-6BF2-4534-9DDE-4294F210471F}" srcOrd="0" destOrd="0" presId="urn:microsoft.com/office/officeart/2005/8/layout/hierarchy1"/>
    <dgm:cxn modelId="{2358F4EC-AB89-40E6-8A20-A84D6D42BF2A}" type="presParOf" srcId="{92721881-8389-4A62-8990-95DE6468E93F}" destId="{1A8A295E-E48D-4229-AAA1-AD488EC22F43}" srcOrd="1" destOrd="0" presId="urn:microsoft.com/office/officeart/2005/8/layout/hierarchy1"/>
    <dgm:cxn modelId="{C494B46A-9C30-4165-8BBF-8576B1F79564}" type="presParOf" srcId="{BFB88891-19E4-4DC7-8EF5-DB7B3E400FA0}" destId="{F2EC5427-61CC-46FB-80AC-11023AF9E59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427"/>
            <a:ext cx="1036185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2" y="3886200"/>
            <a:ext cx="853329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7200DD-C72F-4B45-8EC8-E42B2CA95C9B}"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66C211-3030-49BD-B25C-E94C8D87D25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200DD-C72F-4B45-8EC8-E42B2CA95C9B}"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66C211-3030-49BD-B25C-E94C8D87D25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40"/>
            <a:ext cx="274284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1" y="274640"/>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200DD-C72F-4B45-8EC8-E42B2CA95C9B}"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66C211-3030-49BD-B25C-E94C8D87D25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200DD-C72F-4B45-8EC8-E42B2CA95C9B}"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66C211-3030-49BD-B25C-E94C8D87D25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2"/>
            <a:ext cx="1036185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200DD-C72F-4B45-8EC8-E42B2CA95C9B}"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66C211-3030-49BD-B25C-E94C8D87D25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1" y="1600202"/>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3" y="1600202"/>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7200DD-C72F-4B45-8EC8-E42B2CA95C9B}" type="datetimeFigureOut">
              <a:rPr lang="en-US" smtClean="0"/>
              <a:pPr/>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66C211-3030-49BD-B25C-E94C8D87D25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2"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2"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7200DD-C72F-4B45-8EC8-E42B2CA95C9B}" type="datetimeFigureOut">
              <a:rPr lang="en-US" smtClean="0"/>
              <a:pPr/>
              <a:t>5/24/2018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66C211-3030-49BD-B25C-E94C8D87D25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7200DD-C72F-4B45-8EC8-E42B2CA95C9B}" type="datetimeFigureOut">
              <a:rPr lang="en-US" smtClean="0"/>
              <a:pPr/>
              <a:t>5/24/2018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66C211-3030-49BD-B25C-E94C8D87D25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200DD-C72F-4B45-8EC8-E42B2CA95C9B}" type="datetimeFigureOut">
              <a:rPr lang="en-US" smtClean="0"/>
              <a:pPr/>
              <a:t>5/24/2018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66C211-3030-49BD-B25C-E94C8D87D25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2" y="273050"/>
            <a:ext cx="401056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113" y="273052"/>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2" y="1435102"/>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200DD-C72F-4B45-8EC8-E42B2CA95C9B}" type="datetimeFigureOut">
              <a:rPr lang="en-US" smtClean="0"/>
              <a:pPr/>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66C211-3030-49BD-B25C-E94C8D87D25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7" y="4800600"/>
            <a:ext cx="731424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407"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407"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200DD-C72F-4B45-8EC8-E42B2CA95C9B}" type="datetimeFigureOut">
              <a:rPr lang="en-US" smtClean="0"/>
              <a:pPr/>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66C211-3030-49BD-B25C-E94C8D87D25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bright="44000" contrast="-5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521" y="1600202"/>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6352"/>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200DD-C72F-4B45-8EC8-E42B2CA95C9B}" type="datetimeFigureOut">
              <a:rPr lang="en-US" smtClean="0"/>
              <a:pPr/>
              <a:t>5/24/2018</a:t>
            </a:fld>
            <a:endParaRPr lang="en-US" dirty="0"/>
          </a:p>
        </p:txBody>
      </p:sp>
      <p:sp>
        <p:nvSpPr>
          <p:cNvPr id="5" name="Footer Placeholder 4"/>
          <p:cNvSpPr>
            <a:spLocks noGrp="1"/>
          </p:cNvSpPr>
          <p:nvPr>
            <p:ph type="ftr" sz="quarter" idx="3"/>
          </p:nvPr>
        </p:nvSpPr>
        <p:spPr>
          <a:xfrm>
            <a:off x="4165058" y="6356352"/>
            <a:ext cx="38602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6463" y="6356352"/>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6C211-3030-49BD-B25C-E94C8D87D25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F:\VIDEO%20PPT\video-1489429875.mp4"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F:\VIDEO%20PPT\video-1489430047.mp4"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F:\VIDEO%20PPT\video-1489434728.mp4"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bio_gram1@yahoo.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F:\VIDEO%20PPT\video-1489434718.mp4"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F:\VIDEO%20PPT\video-1489434747.mp4"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file:///F:\VIDEO%20PPT\video-1489488208.mp4" TargetMode="External"/><Relationship Id="rId5" Type="http://schemas.openxmlformats.org/officeDocument/2006/relationships/image" Target="../media/image2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F:\VIDEO%20PPT\video-1489477409.mp4" TargetMode="Externa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F:\VIDEO%20PPT\video-1489477406.mp4" TargetMode="Externa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F:\VIDEO%20PPT\video-1489488149.mp4" TargetMode="Externa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F:\VIDEO%20PPT\video-1489477400.mp4" TargetMode="Externa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F:\VIDEO%20PPT\video-1489477394.mp4" TargetMode="Externa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F:\VIDEO%20PPT\video-1489477380.mp4" TargetMode="Externa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F:\VIDEO%20PPT\video-1489427116.mp4" TargetMode="Externa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F:\VIDEO%20PPT\video-1489477387.mp4" TargetMode="External"/><Relationship Id="rId4" Type="http://schemas.openxmlformats.org/officeDocument/2006/relationships/image" Target="../media/image24.png"/></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ideo" Target="file:///F:\FE%20BIO%20GRAM%20SRL\spot%20bio%20gram.mp4"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06" y="533400"/>
            <a:ext cx="10971372" cy="1143000"/>
          </a:xfrm>
        </p:spPr>
        <p:txBody>
          <a:bodyPr>
            <a:normAutofit fontScale="90000"/>
          </a:bodyPr>
          <a:lstStyle/>
          <a:p>
            <a:r>
              <a:rPr lang="ro-RO" sz="3100" dirty="0" smtClean="0"/>
              <a:t>Colegiul Silvic Bucovina Câmpulung Moldovenesc</a:t>
            </a:r>
            <a:r>
              <a:rPr lang="ro-RO" sz="5300" dirty="0" smtClean="0"/>
              <a:t/>
            </a:r>
            <a:br>
              <a:rPr lang="ro-RO" sz="5300" dirty="0" smtClean="0"/>
            </a:br>
            <a:r>
              <a:rPr lang="en-US" sz="5300" dirty="0" smtClean="0">
                <a:solidFill>
                  <a:srgbClr val="C00000"/>
                </a:solidFill>
              </a:rPr>
              <a:t>F.E. BIO-GRAM S.R.L.</a:t>
            </a:r>
            <a:r>
              <a:rPr lang="en-US" dirty="0" smtClean="0"/>
              <a:t/>
            </a:r>
            <a:br>
              <a:rPr lang="en-US" dirty="0" smtClean="0"/>
            </a:br>
            <a:r>
              <a:rPr lang="en-US" dirty="0" smtClean="0"/>
              <a:t>business plan</a:t>
            </a:r>
            <a:endParaRPr lang="en-US" dirty="0"/>
          </a:p>
        </p:txBody>
      </p:sp>
      <p:pic>
        <p:nvPicPr>
          <p:cNvPr id="4" name="Content Placeholder 3" descr="BIO-GRAM.bmp"/>
          <p:cNvPicPr>
            <a:picLocks noGrp="1"/>
          </p:cNvPicPr>
          <p:nvPr>
            <p:ph idx="1"/>
          </p:nvPr>
        </p:nvPicPr>
        <p:blipFill>
          <a:blip r:embed="rId2"/>
          <a:srcRect l="5431" t="566" r="42966" b="20251"/>
          <a:stretch>
            <a:fillRect/>
          </a:stretch>
        </p:blipFill>
        <p:spPr bwMode="auto">
          <a:xfrm>
            <a:off x="3275806" y="2133600"/>
            <a:ext cx="5410200" cy="3795725"/>
          </a:xfrm>
          <a:prstGeom prst="rect">
            <a:avLst/>
          </a:prstGeom>
          <a:noFill/>
          <a:ln w="9525">
            <a:noFill/>
            <a:miter lim="800000"/>
            <a:headEnd/>
            <a:tailEnd/>
          </a:ln>
        </p:spPr>
      </p:pic>
      <p:sp>
        <p:nvSpPr>
          <p:cNvPr id="5" name="TextBox 4"/>
          <p:cNvSpPr txBox="1"/>
          <p:nvPr/>
        </p:nvSpPr>
        <p:spPr>
          <a:xfrm>
            <a:off x="203174" y="6096002"/>
            <a:ext cx="11784066" cy="646331"/>
          </a:xfrm>
          <a:prstGeom prst="rect">
            <a:avLst/>
          </a:prstGeom>
          <a:noFill/>
        </p:spPr>
        <p:txBody>
          <a:bodyPr wrap="square" rtlCol="0">
            <a:prstTxWarp prst="textPlain">
              <a:avLst/>
            </a:prstTxWarp>
            <a:spAutoFit/>
            <a:scene3d>
              <a:camera prst="perspectiveAbove"/>
              <a:lightRig rig="threePt" dir="t"/>
            </a:scene3d>
            <a:sp3d extrusionH="57150">
              <a:bevelT w="38100" h="38100"/>
            </a:sp3d>
          </a:bodyPr>
          <a:lstStyle/>
          <a:p>
            <a:r>
              <a:rPr lang="en-US" sz="1050" dirty="0" smtClean="0">
                <a:ln>
                  <a:solidFill>
                    <a:srgbClr val="C00000"/>
                  </a:solidFill>
                </a:ln>
                <a:solidFill>
                  <a:srgbClr val="C00000"/>
                </a:solidFill>
                <a:latin typeface="Times New Roman" pitchFamily="18" charset="0"/>
                <a:ea typeface="Tahoma" pitchFamily="34" charset="0"/>
                <a:cs typeface="Times New Roman" pitchFamily="18" charset="0"/>
              </a:rPr>
              <a:t>INCREDIBIL DE GUSTOS </a:t>
            </a:r>
            <a:r>
              <a:rPr lang="en-US" sz="1050" dirty="0">
                <a:ln>
                  <a:solidFill>
                    <a:srgbClr val="C00000"/>
                  </a:solidFill>
                </a:ln>
                <a:solidFill>
                  <a:srgbClr val="C00000"/>
                </a:solidFill>
                <a:latin typeface="Times New Roman" pitchFamily="18" charset="0"/>
                <a:ea typeface="Tahoma" pitchFamily="34" charset="0"/>
                <a:cs typeface="Times New Roman" pitchFamily="18" charset="0"/>
              </a:rPr>
              <a:t>ŞI SĂNĂTOS</a:t>
            </a:r>
          </a:p>
          <a:p>
            <a:endParaRPr lang="en-US" sz="1050" dirty="0">
              <a:ln>
                <a:solidFill>
                  <a:srgbClr val="C00000"/>
                </a:solidFill>
              </a:ln>
              <a:solidFill>
                <a:srgbClr val="C0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dirty="0" smtClean="0">
                <a:solidFill>
                  <a:srgbClr val="C00000"/>
                </a:solidFill>
              </a:rPr>
              <a:t>2.2. Obiectivele proiectului</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ro-RO" b="1" dirty="0" smtClean="0">
                <a:latin typeface="Times New Roman" pitchFamily="18" charset="0"/>
                <a:cs typeface="Times New Roman" pitchFamily="18" charset="0"/>
              </a:rPr>
              <a:t>Obiectivele </a:t>
            </a:r>
            <a:r>
              <a:rPr lang="ro-RO" b="1" dirty="0">
                <a:latin typeface="Times New Roman" pitchFamily="18" charset="0"/>
                <a:cs typeface="Times New Roman" pitchFamily="18" charset="0"/>
              </a:rPr>
              <a:t>cuantificabile</a:t>
            </a:r>
            <a:r>
              <a:rPr lang="ro-RO" dirty="0">
                <a:latin typeface="Times New Roman" pitchFamily="18" charset="0"/>
                <a:cs typeface="Times New Roman" pitchFamily="18" charset="0"/>
              </a:rPr>
              <a:t> ale firmei sunt:</a:t>
            </a:r>
            <a:endParaRPr lang="en-US" sz="2000" dirty="0">
              <a:latin typeface="Times New Roman" pitchFamily="18" charset="0"/>
              <a:cs typeface="Times New Roman" pitchFamily="18" charset="0"/>
            </a:endParaRPr>
          </a:p>
          <a:p>
            <a:pPr lvl="1"/>
            <a:r>
              <a:rPr lang="ro-RO" dirty="0">
                <a:latin typeface="Times New Roman" pitchFamily="18" charset="0"/>
                <a:cs typeface="Times New Roman" pitchFamily="18" charset="0"/>
              </a:rPr>
              <a:t>Creşterea cotei de piaţă cu 10% în următorul an de activitate şi deţinerea poziţiei de lider local;</a:t>
            </a:r>
            <a:endParaRPr lang="en-US" sz="1800" dirty="0">
              <a:latin typeface="Times New Roman" pitchFamily="18" charset="0"/>
              <a:cs typeface="Times New Roman" pitchFamily="18" charset="0"/>
            </a:endParaRPr>
          </a:p>
          <a:p>
            <a:pPr lvl="1"/>
            <a:r>
              <a:rPr lang="ro-RO" dirty="0">
                <a:latin typeface="Times New Roman" pitchFamily="18" charset="0"/>
                <a:cs typeface="Times New Roman" pitchFamily="18" charset="0"/>
              </a:rPr>
              <a:t>Majorarea volumului încasărilor cu 30% prin extinderea în următorii 5 ani în cel puţin 3 </a:t>
            </a:r>
            <a:r>
              <a:rPr lang="ro-RO" dirty="0" smtClean="0">
                <a:latin typeface="Times New Roman" pitchFamily="18" charset="0"/>
                <a:cs typeface="Times New Roman" pitchFamily="18" charset="0"/>
              </a:rPr>
              <a:t>orașe</a:t>
            </a:r>
            <a:r>
              <a:rPr lang="ro-RO"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lvl="1"/>
            <a:r>
              <a:rPr lang="ro-RO" dirty="0">
                <a:latin typeface="Times New Roman" pitchFamily="18" charset="0"/>
                <a:cs typeface="Times New Roman" pitchFamily="18" charset="0"/>
              </a:rPr>
              <a:t>Fidelizarea clienţilor prin diferite oferte, reduceri de preţuri şi oferirea unor produse de calitate şi gust unic;</a:t>
            </a:r>
            <a:endParaRPr lang="en-US" sz="1800" dirty="0">
              <a:latin typeface="Times New Roman" pitchFamily="18" charset="0"/>
              <a:cs typeface="Times New Roman" pitchFamily="18" charset="0"/>
            </a:endParaRPr>
          </a:p>
          <a:p>
            <a:pPr>
              <a:buNone/>
            </a:pP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21" y="1219202"/>
            <a:ext cx="10971372" cy="4906963"/>
          </a:xfrm>
        </p:spPr>
        <p:txBody>
          <a:bodyPr/>
          <a:lstStyle/>
          <a:p>
            <a:pPr lvl="1"/>
            <a:r>
              <a:rPr lang="ro-RO" dirty="0"/>
              <a:t>Creşterea numărului de clienţi cu 15 % prin </a:t>
            </a:r>
            <a:r>
              <a:rPr lang="pt-BR" dirty="0"/>
              <a:t>diversificarea ofertelor şi </a:t>
            </a:r>
            <a:r>
              <a:rPr lang="ro-RO" dirty="0"/>
              <a:t>cucerirea de noi pieţe în următorii 2 ani</a:t>
            </a:r>
            <a:r>
              <a:rPr lang="ro-RO" dirty="0" smtClean="0"/>
              <a:t>;</a:t>
            </a:r>
            <a:endParaRPr lang="en-US" dirty="0" smtClean="0"/>
          </a:p>
          <a:p>
            <a:pPr lvl="1"/>
            <a:endParaRPr lang="en-US" sz="1800" dirty="0" smtClean="0"/>
          </a:p>
          <a:p>
            <a:pPr lvl="1"/>
            <a:r>
              <a:rPr lang="pt-BR" dirty="0" smtClean="0"/>
              <a:t>Obţinerea </a:t>
            </a:r>
            <a:r>
              <a:rPr lang="pt-BR" dirty="0"/>
              <a:t>mărcii de calitate a firmei de exerciţiu</a:t>
            </a:r>
            <a:r>
              <a:rPr lang="pt-BR" dirty="0" smtClean="0"/>
              <a:t>;</a:t>
            </a:r>
          </a:p>
          <a:p>
            <a:pPr lvl="1"/>
            <a:endParaRPr lang="en-US" sz="1800" dirty="0"/>
          </a:p>
          <a:p>
            <a:pPr lvl="1"/>
            <a:r>
              <a:rPr lang="pt-BR" dirty="0"/>
              <a:t>Creşterea numărului de tranzacţii derulate cu firmele de exerciţiu</a:t>
            </a:r>
            <a:r>
              <a:rPr lang="pt-BR" dirty="0" smtClean="0"/>
              <a:t>;</a:t>
            </a:r>
          </a:p>
          <a:p>
            <a:pPr lvl="1"/>
            <a:endParaRPr lang="en-US" sz="1800" dirty="0"/>
          </a:p>
          <a:p>
            <a:pPr lvl="1"/>
            <a:r>
              <a:rPr lang="ro-RO" dirty="0"/>
              <a:t>În următorii 3 ani firma să devină lider pe piaţa.</a:t>
            </a:r>
            <a:endParaRPr lang="en-US" sz="1800" dirty="0"/>
          </a:p>
          <a:p>
            <a:endParaRPr lang="en-US" dirty="0"/>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21" y="533402"/>
            <a:ext cx="11276132" cy="5364163"/>
          </a:xfrm>
        </p:spPr>
        <p:txBody>
          <a:bodyPr>
            <a:normAutofit fontScale="92500" lnSpcReduction="20000"/>
          </a:bodyPr>
          <a:lstStyle/>
          <a:p>
            <a:pPr>
              <a:buNone/>
            </a:pPr>
            <a:r>
              <a:rPr lang="ro-RO" b="1" dirty="0"/>
              <a:t>Durata de implementare</a:t>
            </a:r>
            <a:r>
              <a:rPr lang="ro-RO" dirty="0"/>
              <a:t> - 1 </a:t>
            </a:r>
            <a:r>
              <a:rPr lang="ro-RO" dirty="0" smtClean="0"/>
              <a:t>an</a:t>
            </a:r>
            <a:endParaRPr lang="en-US" dirty="0" smtClean="0"/>
          </a:p>
          <a:p>
            <a:pPr>
              <a:buNone/>
            </a:pPr>
            <a:endParaRPr lang="en-US" dirty="0"/>
          </a:p>
          <a:p>
            <a:pPr>
              <a:buNone/>
            </a:pPr>
            <a:r>
              <a:rPr lang="ro-RO" dirty="0"/>
              <a:t> Principalele activităţi desfăşurate sunt</a:t>
            </a:r>
            <a:r>
              <a:rPr lang="ro-RO" dirty="0" smtClean="0"/>
              <a:t>:</a:t>
            </a:r>
            <a:endParaRPr lang="en-US" dirty="0" smtClean="0"/>
          </a:p>
          <a:p>
            <a:pPr>
              <a:buNone/>
            </a:pPr>
            <a:endParaRPr lang="en-US" dirty="0"/>
          </a:p>
          <a:p>
            <a:pPr>
              <a:buNone/>
            </a:pPr>
            <a:r>
              <a:rPr lang="ro-RO" dirty="0"/>
              <a:t>- întocmirea documentaţiei de înfiinţare;</a:t>
            </a:r>
            <a:endParaRPr lang="en-US" dirty="0"/>
          </a:p>
          <a:p>
            <a:pPr>
              <a:buNone/>
            </a:pPr>
            <a:r>
              <a:rPr lang="ro-RO" dirty="0"/>
              <a:t>- </a:t>
            </a:r>
            <a:r>
              <a:rPr lang="ro-RO" dirty="0" smtClean="0"/>
              <a:t>amenajarea </a:t>
            </a:r>
            <a:r>
              <a:rPr lang="ro-RO" dirty="0"/>
              <a:t>spaţiului;</a:t>
            </a:r>
            <a:endParaRPr lang="en-US" dirty="0"/>
          </a:p>
          <a:p>
            <a:pPr>
              <a:buNone/>
            </a:pPr>
            <a:r>
              <a:rPr lang="ro-RO" dirty="0"/>
              <a:t>- recrutarea resurselor umane;</a:t>
            </a:r>
            <a:endParaRPr lang="en-US" dirty="0"/>
          </a:p>
          <a:p>
            <a:pPr>
              <a:buNone/>
            </a:pPr>
            <a:r>
              <a:rPr lang="ro-RO" dirty="0"/>
              <a:t>- procurarea echipamentelor necesare;</a:t>
            </a:r>
            <a:endParaRPr lang="en-US" dirty="0"/>
          </a:p>
          <a:p>
            <a:pPr>
              <a:buNone/>
            </a:pPr>
            <a:r>
              <a:rPr lang="ro-RO" dirty="0"/>
              <a:t>- aprovizionarea cu materiile prime şi </a:t>
            </a:r>
            <a:r>
              <a:rPr lang="ro-RO" dirty="0" smtClean="0"/>
              <a:t>materialele</a:t>
            </a:r>
            <a:r>
              <a:rPr lang="en-US" dirty="0" smtClean="0"/>
              <a:t> </a:t>
            </a:r>
            <a:r>
              <a:rPr lang="ro-RO" dirty="0" smtClean="0"/>
              <a:t>necesare</a:t>
            </a:r>
            <a:r>
              <a:rPr lang="ro-RO" dirty="0"/>
              <a:t>;</a:t>
            </a:r>
            <a:endParaRPr lang="en-US" dirty="0"/>
          </a:p>
          <a:p>
            <a:pPr>
              <a:buNone/>
            </a:pPr>
            <a:r>
              <a:rPr lang="ro-RO" dirty="0"/>
              <a:t>- reclamă şi publicitate;</a:t>
            </a:r>
            <a:endParaRPr lang="en-US" dirty="0"/>
          </a:p>
          <a:p>
            <a:pPr>
              <a:buNone/>
            </a:pPr>
            <a:r>
              <a:rPr lang="ro-RO" dirty="0"/>
              <a:t>- încheierea contractelor de aprovizionare şi vânzare;</a:t>
            </a:r>
            <a:endParaRPr lang="en-US" dirty="0"/>
          </a:p>
          <a:p>
            <a:pPr>
              <a:buNone/>
            </a:pP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174" y="228602"/>
            <a:ext cx="11682479" cy="4525963"/>
          </a:xfrm>
        </p:spPr>
        <p:txBody>
          <a:bodyPr>
            <a:normAutofit fontScale="92500" lnSpcReduction="10000"/>
          </a:bodyPr>
          <a:lstStyle/>
          <a:p>
            <a:pPr>
              <a:buNone/>
            </a:pPr>
            <a:r>
              <a:rPr lang="en-US" dirty="0" smtClean="0"/>
              <a:t>		</a:t>
            </a:r>
            <a:r>
              <a:rPr lang="ro-RO" dirty="0" smtClean="0"/>
              <a:t>Firma </a:t>
            </a:r>
            <a:r>
              <a:rPr lang="ro-RO" dirty="0"/>
              <a:t>noastră se ocupă cu producerea şi comercializarea produselor tradiţionale din fructe şi legume.</a:t>
            </a:r>
            <a:r>
              <a:rPr lang="ro-RO" b="1" dirty="0"/>
              <a:t> Gama produselor oferite este</a:t>
            </a:r>
            <a:r>
              <a:rPr lang="ro-RO" dirty="0"/>
              <a:t> formată din</a:t>
            </a:r>
            <a:r>
              <a:rPr lang="ro-RO" dirty="0" smtClean="0"/>
              <a:t>:</a:t>
            </a:r>
            <a:endParaRPr lang="en-US" dirty="0" smtClean="0"/>
          </a:p>
          <a:p>
            <a:pPr>
              <a:buNone/>
            </a:pPr>
            <a:endParaRPr lang="en-US" dirty="0"/>
          </a:p>
          <a:p>
            <a:pPr>
              <a:buNone/>
            </a:pPr>
            <a:r>
              <a:rPr lang="ro-RO" dirty="0"/>
              <a:t>- zacusca de ghebe, de fasole boabe, de vinete, </a:t>
            </a:r>
            <a:r>
              <a:rPr lang="ro-RO" dirty="0" smtClean="0"/>
              <a:t>de</a:t>
            </a:r>
            <a:r>
              <a:rPr lang="en-US" dirty="0" smtClean="0"/>
              <a:t> </a:t>
            </a:r>
            <a:r>
              <a:rPr lang="ro-RO" dirty="0" smtClean="0"/>
              <a:t>gogoşari </a:t>
            </a:r>
            <a:r>
              <a:rPr lang="ro-RO" dirty="0"/>
              <a:t>cu morcovi şi asortată;</a:t>
            </a:r>
            <a:endParaRPr lang="en-US" dirty="0"/>
          </a:p>
          <a:p>
            <a:pPr>
              <a:buNone/>
            </a:pPr>
            <a:r>
              <a:rPr lang="ro-RO" dirty="0"/>
              <a:t>- tocană de legume;</a:t>
            </a:r>
            <a:endParaRPr lang="en-US" dirty="0"/>
          </a:p>
          <a:p>
            <a:pPr>
              <a:buNone/>
            </a:pPr>
            <a:r>
              <a:rPr lang="ro-RO" dirty="0"/>
              <a:t>- castraveţi în oţet, castraveţi muraţi în saramura, murături asortate;</a:t>
            </a:r>
            <a:endParaRPr lang="en-US" dirty="0"/>
          </a:p>
          <a:p>
            <a:pPr>
              <a:buNone/>
            </a:pPr>
            <a:r>
              <a:rPr lang="ro-RO" dirty="0"/>
              <a:t>- gogoşari umpluţi, gogoşari în oţet, gogoşari în sos;</a:t>
            </a:r>
            <a:endParaRPr lang="en-US" dirty="0"/>
          </a:p>
          <a:p>
            <a:endParaRPr lang="en-US" dirty="0"/>
          </a:p>
        </p:txBody>
      </p:sp>
      <p:pic>
        <p:nvPicPr>
          <p:cNvPr id="4" name="video-1489429875.mp4">
            <a:hlinkClick r:id="" action="ppaction://media"/>
          </p:cNvPr>
          <p:cNvPicPr>
            <a:picLocks noRot="1" noChangeAspect="1"/>
          </p:cNvPicPr>
          <p:nvPr>
            <a:videoFile r:link="rId1"/>
          </p:nvPr>
        </p:nvPicPr>
        <p:blipFill>
          <a:blip r:embed="rId3"/>
          <a:stretch>
            <a:fillRect/>
          </a:stretch>
        </p:blipFill>
        <p:spPr>
          <a:xfrm>
            <a:off x="2641257" y="4572000"/>
            <a:ext cx="5587272" cy="2121180"/>
          </a:xfrm>
          <a:prstGeom prst="rect">
            <a:avLst/>
          </a:prstGeom>
        </p:spPr>
      </p:pic>
      <p:pic>
        <p:nvPicPr>
          <p:cNvPr id="5" name="Picture 5"/>
          <p:cNvPicPr>
            <a:picLocks noChangeAspect="1" noChangeArrowheads="1"/>
          </p:cNvPicPr>
          <p:nvPr/>
        </p:nvPicPr>
        <p:blipFill>
          <a:blip r:embed="rId4"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advClick="0" advTm="2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07934" y="1219200"/>
            <a:ext cx="11174546" cy="4724400"/>
          </a:xfrm>
        </p:spPr>
        <p:txBody>
          <a:bodyPr>
            <a:noAutofit/>
          </a:bodyPr>
          <a:lstStyle/>
          <a:p>
            <a:pPr algn="l"/>
            <a:r>
              <a:rPr lang="ro-RO" sz="2800" dirty="0"/>
              <a:t>- zarzavat;</a:t>
            </a:r>
            <a:r>
              <a:rPr lang="en-US" sz="2800" dirty="0"/>
              <a:t/>
            </a:r>
            <a:br>
              <a:rPr lang="en-US" sz="2800" dirty="0"/>
            </a:br>
            <a:r>
              <a:rPr lang="ro-RO" sz="2800" dirty="0"/>
              <a:t>- compot de prune, de struguri, de vişine, de pere</a:t>
            </a:r>
            <a:r>
              <a:rPr lang="ro-RO" sz="2800" dirty="0" smtClean="0"/>
              <a:t>;</a:t>
            </a: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ro-RO" sz="2800" dirty="0"/>
              <a:t>- gem de căpşuni, de prune, de zmeură, de afine, de vişine;</a:t>
            </a:r>
            <a:r>
              <a:rPr lang="en-US" sz="2800" dirty="0"/>
              <a:t/>
            </a:r>
            <a:br>
              <a:rPr lang="en-US" sz="2800" dirty="0"/>
            </a:br>
            <a:r>
              <a:rPr lang="ro-RO" sz="2800" dirty="0"/>
              <a:t>- dulceaţă de căpşuni, de gutui, de vişine, de nuci verzi;</a:t>
            </a:r>
            <a:r>
              <a:rPr lang="en-US" sz="2800" dirty="0"/>
              <a:t/>
            </a:r>
            <a:br>
              <a:rPr lang="en-US" sz="2800" dirty="0"/>
            </a:br>
            <a:r>
              <a:rPr lang="ro-RO" sz="2800" dirty="0"/>
              <a:t>- peltea de coacăze roşii sau negre;</a:t>
            </a:r>
            <a:r>
              <a:rPr lang="en-US" sz="2800" dirty="0"/>
              <a:t/>
            </a:r>
            <a:br>
              <a:rPr lang="en-US" sz="2800" dirty="0"/>
            </a:br>
            <a:r>
              <a:rPr lang="ro-RO" sz="2800" dirty="0"/>
              <a:t>- sirop de zmeură, de căpşuni, de afine.</a:t>
            </a:r>
            <a:r>
              <a:rPr lang="en-US" sz="2800" dirty="0"/>
              <a:t/>
            </a:r>
            <a:br>
              <a:rPr lang="en-US" sz="2800" dirty="0"/>
            </a:br>
            <a:endParaRPr lang="en-US" sz="2800" dirty="0"/>
          </a:p>
        </p:txBody>
      </p:sp>
      <p:pic>
        <p:nvPicPr>
          <p:cNvPr id="6" name="video-1489430047.mp4">
            <a:hlinkClick r:id="" action="ppaction://media"/>
          </p:cNvPr>
          <p:cNvPicPr>
            <a:picLocks noGrp="1" noRot="1" noChangeAspect="1"/>
          </p:cNvPicPr>
          <p:nvPr>
            <p:ph idx="1"/>
            <a:videoFile r:link="rId1"/>
          </p:nvPr>
        </p:nvPicPr>
        <p:blipFill>
          <a:blip r:embed="rId3"/>
          <a:stretch>
            <a:fillRect/>
          </a:stretch>
        </p:blipFill>
        <p:spPr>
          <a:xfrm>
            <a:off x="2946018" y="1676400"/>
            <a:ext cx="5384098" cy="2271712"/>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25389" y="914400"/>
          <a:ext cx="9244394" cy="5791200"/>
        </p:xfrm>
        <a:graphic>
          <a:graphicData uri="http://schemas.openxmlformats.org/drawingml/2006/table">
            <a:tbl>
              <a:tblPr/>
              <a:tblGrid>
                <a:gridCol w="875263"/>
                <a:gridCol w="4141347"/>
                <a:gridCol w="2126480"/>
                <a:gridCol w="2101304"/>
              </a:tblGrid>
              <a:tr h="526474">
                <a:tc>
                  <a:txBody>
                    <a:bodyPr/>
                    <a:lstStyle/>
                    <a:p>
                      <a:pPr marL="0" marR="0">
                        <a:spcBef>
                          <a:spcPts val="0"/>
                        </a:spcBef>
                        <a:spcAft>
                          <a:spcPts val="0"/>
                        </a:spcAft>
                      </a:pPr>
                      <a:r>
                        <a:rPr lang="ro-RO" sz="1200" b="1" dirty="0">
                          <a:latin typeface="Times New Roman"/>
                          <a:ea typeface="MS Mincho"/>
                        </a:rPr>
                        <a:t>Nr. Crt.</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dirty="0">
                          <a:latin typeface="Times New Roman"/>
                          <a:ea typeface="MS Mincho"/>
                        </a:rPr>
                        <a:t>Denumire post</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a:latin typeface="Times New Roman"/>
                          <a:ea typeface="MS Mincho"/>
                        </a:rPr>
                        <a:t>Angajare</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a:latin typeface="Times New Roman"/>
                          <a:ea typeface="MS Mincho"/>
                        </a:rPr>
                        <a:t>Nr. persoane</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6">
                <a:tc>
                  <a:txBody>
                    <a:bodyPr/>
                    <a:lstStyle/>
                    <a:p>
                      <a:pPr marL="0" marR="0">
                        <a:spcBef>
                          <a:spcPts val="0"/>
                        </a:spcBef>
                        <a:spcAft>
                          <a:spcPts val="0"/>
                        </a:spcAft>
                      </a:pPr>
                      <a:r>
                        <a:rPr lang="ro-RO" sz="1200" b="1">
                          <a:latin typeface="Times New Roman"/>
                          <a:ea typeface="MS Mincho"/>
                        </a:rPr>
                        <a:t>1.</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dirty="0">
                          <a:latin typeface="Times New Roman"/>
                          <a:ea typeface="MS Mincho"/>
                        </a:rPr>
                        <a:t>Director general</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a:latin typeface="Times New Roman"/>
                          <a:ea typeface="MS Mincho"/>
                        </a:rPr>
                        <a:t>permanent</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a:latin typeface="Times New Roman"/>
                          <a:ea typeface="MS Mincho"/>
                        </a:rPr>
                        <a:t>1</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474">
                <a:tc>
                  <a:txBody>
                    <a:bodyPr/>
                    <a:lstStyle/>
                    <a:p>
                      <a:pPr marL="0" marR="0">
                        <a:spcBef>
                          <a:spcPts val="0"/>
                        </a:spcBef>
                        <a:spcAft>
                          <a:spcPts val="0"/>
                        </a:spcAft>
                      </a:pPr>
                      <a:r>
                        <a:rPr lang="ro-RO" sz="1200" b="1">
                          <a:latin typeface="Times New Roman"/>
                          <a:ea typeface="MS Mincho"/>
                        </a:rPr>
                        <a:t>2.</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dirty="0">
                          <a:latin typeface="Times New Roman"/>
                          <a:ea typeface="MS Mincho"/>
                        </a:rPr>
                        <a:t>Juridic/Secretariat/Administrativ</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permanent</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a:latin typeface="Times New Roman"/>
                          <a:ea typeface="MS Mincho"/>
                        </a:rPr>
                        <a:t>1</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6">
                <a:tc>
                  <a:txBody>
                    <a:bodyPr/>
                    <a:lstStyle/>
                    <a:p>
                      <a:pPr marL="0" marR="0">
                        <a:spcBef>
                          <a:spcPts val="0"/>
                        </a:spcBef>
                        <a:spcAft>
                          <a:spcPts val="0"/>
                        </a:spcAft>
                      </a:pPr>
                      <a:r>
                        <a:rPr lang="ro-RO" sz="1200" b="1">
                          <a:latin typeface="Times New Roman"/>
                          <a:ea typeface="MS Mincho"/>
                        </a:rPr>
                        <a:t>3.</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dirty="0">
                          <a:latin typeface="Times New Roman"/>
                          <a:ea typeface="MS Mincho"/>
                        </a:rPr>
                        <a:t>Sef secție producție 1, 2 </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sezonier</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a:latin typeface="Times New Roman"/>
                          <a:ea typeface="MS Mincho"/>
                        </a:rPr>
                        <a:t>2</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6">
                <a:tc>
                  <a:txBody>
                    <a:bodyPr/>
                    <a:lstStyle/>
                    <a:p>
                      <a:pPr marL="0" marR="0">
                        <a:spcBef>
                          <a:spcPts val="0"/>
                        </a:spcBef>
                        <a:spcAft>
                          <a:spcPts val="0"/>
                        </a:spcAft>
                      </a:pPr>
                      <a:r>
                        <a:rPr lang="ro-RO" sz="1200" b="1">
                          <a:latin typeface="Times New Roman"/>
                          <a:ea typeface="MS Mincho"/>
                        </a:rPr>
                        <a:t>4.</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dirty="0">
                          <a:latin typeface="Times New Roman"/>
                          <a:ea typeface="MS Mincho"/>
                        </a:rPr>
                        <a:t>Șef secție patiserie</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permanent</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a:latin typeface="Times New Roman"/>
                          <a:ea typeface="MS Mincho"/>
                        </a:rPr>
                        <a:t>1</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6">
                <a:tc>
                  <a:txBody>
                    <a:bodyPr/>
                    <a:lstStyle/>
                    <a:p>
                      <a:pPr marL="0" marR="0">
                        <a:spcBef>
                          <a:spcPts val="0"/>
                        </a:spcBef>
                        <a:spcAft>
                          <a:spcPts val="0"/>
                        </a:spcAft>
                      </a:pPr>
                      <a:r>
                        <a:rPr lang="ro-RO" sz="1200" b="1">
                          <a:latin typeface="Times New Roman"/>
                          <a:ea typeface="MS Mincho"/>
                        </a:rPr>
                        <a:t>5.</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dirty="0">
                          <a:latin typeface="Times New Roman"/>
                          <a:ea typeface="MS Mincho"/>
                        </a:rPr>
                        <a:t>Muncitori calificați </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sezonieri</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8</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6">
                <a:tc>
                  <a:txBody>
                    <a:bodyPr/>
                    <a:lstStyle/>
                    <a:p>
                      <a:pPr marL="0" marR="0">
                        <a:spcBef>
                          <a:spcPts val="0"/>
                        </a:spcBef>
                        <a:spcAft>
                          <a:spcPts val="0"/>
                        </a:spcAft>
                      </a:pPr>
                      <a:r>
                        <a:rPr lang="ro-RO" sz="1200" b="1">
                          <a:latin typeface="Times New Roman"/>
                          <a:ea typeface="MS Mincho"/>
                        </a:rPr>
                        <a:t>6.</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dirty="0">
                          <a:latin typeface="Times New Roman"/>
                          <a:ea typeface="MS Mincho"/>
                        </a:rPr>
                        <a:t>Patiseri</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a:latin typeface="Times New Roman"/>
                          <a:ea typeface="MS Mincho"/>
                        </a:rPr>
                        <a:t>permanent</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4</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474">
                <a:tc>
                  <a:txBody>
                    <a:bodyPr/>
                    <a:lstStyle/>
                    <a:p>
                      <a:pPr marL="0" marR="0">
                        <a:spcBef>
                          <a:spcPts val="0"/>
                        </a:spcBef>
                        <a:spcAft>
                          <a:spcPts val="0"/>
                        </a:spcAft>
                      </a:pPr>
                      <a:r>
                        <a:rPr lang="ro-RO" sz="1200" b="1">
                          <a:latin typeface="Times New Roman"/>
                          <a:ea typeface="MS Mincho"/>
                        </a:rPr>
                        <a:t>7.</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a:latin typeface="Times New Roman"/>
                          <a:ea typeface="MS Mincho"/>
                        </a:rPr>
                        <a:t>Responsabil </a:t>
                      </a:r>
                      <a:endParaRPr lang="en-US" sz="800" b="1">
                        <a:latin typeface="Times New Roman"/>
                        <a:ea typeface="MS Mincho"/>
                      </a:endParaRPr>
                    </a:p>
                    <a:p>
                      <a:pPr marL="0" marR="0">
                        <a:spcBef>
                          <a:spcPts val="0"/>
                        </a:spcBef>
                        <a:spcAft>
                          <a:spcPts val="0"/>
                        </a:spcAft>
                      </a:pPr>
                      <a:r>
                        <a:rPr lang="ro-RO" sz="1200" b="1">
                          <a:latin typeface="Times New Roman"/>
                          <a:ea typeface="MS Mincho"/>
                        </a:rPr>
                        <a:t>Compartiment economic</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permanent</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1</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6">
                <a:tc>
                  <a:txBody>
                    <a:bodyPr/>
                    <a:lstStyle/>
                    <a:p>
                      <a:pPr marL="0" marR="0">
                        <a:spcBef>
                          <a:spcPts val="0"/>
                        </a:spcBef>
                        <a:spcAft>
                          <a:spcPts val="0"/>
                        </a:spcAft>
                      </a:pPr>
                      <a:r>
                        <a:rPr lang="ro-RO" sz="1200" b="1">
                          <a:latin typeface="Times New Roman"/>
                          <a:ea typeface="MS Mincho"/>
                        </a:rPr>
                        <a:t>8.</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a:latin typeface="Times New Roman"/>
                          <a:ea typeface="MS Mincho"/>
                        </a:rPr>
                        <a:t>Financiar/RU/Comercial</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permanent</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1</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6">
                <a:tc>
                  <a:txBody>
                    <a:bodyPr/>
                    <a:lstStyle/>
                    <a:p>
                      <a:pPr marL="0" marR="0">
                        <a:spcBef>
                          <a:spcPts val="0"/>
                        </a:spcBef>
                        <a:spcAft>
                          <a:spcPts val="0"/>
                        </a:spcAft>
                      </a:pPr>
                      <a:r>
                        <a:rPr lang="ro-RO" sz="1200" b="1">
                          <a:latin typeface="Times New Roman"/>
                          <a:ea typeface="MS Mincho"/>
                        </a:rPr>
                        <a:t>9.</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a:latin typeface="Times New Roman"/>
                          <a:ea typeface="MS Mincho"/>
                        </a:rPr>
                        <a:t>Aprovizionare/Desfacere</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permanent</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1</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6">
                <a:tc>
                  <a:txBody>
                    <a:bodyPr/>
                    <a:lstStyle/>
                    <a:p>
                      <a:pPr marL="0" marR="0">
                        <a:spcBef>
                          <a:spcPts val="0"/>
                        </a:spcBef>
                        <a:spcAft>
                          <a:spcPts val="0"/>
                        </a:spcAft>
                      </a:pPr>
                      <a:r>
                        <a:rPr lang="ro-RO" sz="1200" b="1">
                          <a:latin typeface="Times New Roman"/>
                          <a:ea typeface="MS Mincho"/>
                        </a:rPr>
                        <a:t>10.</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a:latin typeface="Times New Roman"/>
                          <a:ea typeface="MS Mincho"/>
                        </a:rPr>
                        <a:t>Sef depozit</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a:latin typeface="Times New Roman"/>
                          <a:ea typeface="MS Mincho"/>
                        </a:rPr>
                        <a:t>permanent </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1</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6">
                <a:tc>
                  <a:txBody>
                    <a:bodyPr/>
                    <a:lstStyle/>
                    <a:p>
                      <a:pPr marL="0" marR="0">
                        <a:spcBef>
                          <a:spcPts val="0"/>
                        </a:spcBef>
                        <a:spcAft>
                          <a:spcPts val="0"/>
                        </a:spcAft>
                      </a:pPr>
                      <a:r>
                        <a:rPr lang="ro-RO" sz="1200" b="1">
                          <a:latin typeface="Times New Roman"/>
                          <a:ea typeface="MS Mincho"/>
                        </a:rPr>
                        <a:t>11.</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a:latin typeface="Times New Roman"/>
                          <a:ea typeface="MS Mincho"/>
                        </a:rPr>
                        <a:t>Responsabil Marketing</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a:latin typeface="Times New Roman"/>
                          <a:ea typeface="MS Mincho"/>
                        </a:rPr>
                        <a:t>permanent</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1</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6">
                <a:tc>
                  <a:txBody>
                    <a:bodyPr/>
                    <a:lstStyle/>
                    <a:p>
                      <a:pPr marL="0" marR="0">
                        <a:spcBef>
                          <a:spcPts val="0"/>
                        </a:spcBef>
                        <a:spcAft>
                          <a:spcPts val="0"/>
                        </a:spcAft>
                      </a:pPr>
                      <a:r>
                        <a:rPr lang="ro-RO" sz="1200" b="1">
                          <a:latin typeface="Times New Roman"/>
                          <a:ea typeface="MS Mincho"/>
                        </a:rPr>
                        <a:t>12.</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a:latin typeface="Times New Roman"/>
                          <a:ea typeface="MS Mincho"/>
                        </a:rPr>
                        <a:t>Vânzător</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a:latin typeface="Times New Roman"/>
                          <a:ea typeface="MS Mincho"/>
                        </a:rPr>
                        <a:t>permanent</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1</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6">
                <a:tc>
                  <a:txBody>
                    <a:bodyPr/>
                    <a:lstStyle/>
                    <a:p>
                      <a:pPr marL="0" marR="0">
                        <a:spcBef>
                          <a:spcPts val="0"/>
                        </a:spcBef>
                        <a:spcAft>
                          <a:spcPts val="0"/>
                        </a:spcAft>
                      </a:pPr>
                      <a:r>
                        <a:rPr lang="ro-RO" sz="1200" b="1">
                          <a:latin typeface="Times New Roman"/>
                          <a:ea typeface="MS Mincho"/>
                        </a:rPr>
                        <a:t>13.</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a:latin typeface="Times New Roman"/>
                          <a:ea typeface="MS Mincho"/>
                        </a:rPr>
                        <a:t>Electrician/Paznic</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a:latin typeface="Times New Roman"/>
                          <a:ea typeface="MS Mincho"/>
                        </a:rPr>
                        <a:t>permanent</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1</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6">
                <a:tc>
                  <a:txBody>
                    <a:bodyPr/>
                    <a:lstStyle/>
                    <a:p>
                      <a:pPr marL="0" marR="0">
                        <a:spcBef>
                          <a:spcPts val="0"/>
                        </a:spcBef>
                        <a:spcAft>
                          <a:spcPts val="0"/>
                        </a:spcAft>
                      </a:pPr>
                      <a:r>
                        <a:rPr lang="ro-RO" sz="1200" b="1">
                          <a:latin typeface="Times New Roman"/>
                          <a:ea typeface="MS Mincho"/>
                        </a:rPr>
                        <a:t>14.</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a:latin typeface="Times New Roman"/>
                          <a:ea typeface="MS Mincho"/>
                        </a:rPr>
                        <a:t>Sofer/curățenie</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a:latin typeface="Times New Roman"/>
                          <a:ea typeface="MS Mincho"/>
                        </a:rPr>
                        <a:t>permanent</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1</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474">
                <a:tc>
                  <a:txBody>
                    <a:bodyPr/>
                    <a:lstStyle/>
                    <a:p>
                      <a:pPr marL="0" marR="0">
                        <a:spcBef>
                          <a:spcPts val="0"/>
                        </a:spcBef>
                        <a:spcAft>
                          <a:spcPts val="0"/>
                        </a:spcAft>
                      </a:pPr>
                      <a:r>
                        <a:rPr lang="ro-RO" sz="1200" b="1">
                          <a:latin typeface="Times New Roman"/>
                          <a:ea typeface="MS Mincho"/>
                        </a:rPr>
                        <a:t>15.</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a:latin typeface="Times New Roman"/>
                          <a:ea typeface="MS Mincho"/>
                        </a:rPr>
                        <a:t>Responsabil compartiment producție</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a:latin typeface="Times New Roman"/>
                          <a:ea typeface="MS Mincho"/>
                        </a:rPr>
                        <a:t>sezonier</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1</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6">
                <a:tc>
                  <a:txBody>
                    <a:bodyPr/>
                    <a:lstStyle/>
                    <a:p>
                      <a:pPr marL="0" marR="0">
                        <a:spcBef>
                          <a:spcPts val="0"/>
                        </a:spcBef>
                        <a:spcAft>
                          <a:spcPts val="0"/>
                        </a:spcAft>
                      </a:pPr>
                      <a:r>
                        <a:rPr lang="ro-RO" sz="1200" b="1">
                          <a:latin typeface="Times New Roman"/>
                          <a:ea typeface="MS Mincho"/>
                        </a:rPr>
                        <a:t>16</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a:latin typeface="Times New Roman"/>
                          <a:ea typeface="MS Mincho"/>
                        </a:rPr>
                        <a:t>Maistru produse noi</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a:latin typeface="Times New Roman"/>
                          <a:ea typeface="MS Mincho"/>
                        </a:rPr>
                        <a:t>sezonier</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1</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6">
                <a:tc>
                  <a:txBody>
                    <a:bodyPr/>
                    <a:lstStyle/>
                    <a:p>
                      <a:pPr marL="0" marR="0">
                        <a:spcBef>
                          <a:spcPts val="0"/>
                        </a:spcBef>
                        <a:spcAft>
                          <a:spcPts val="0"/>
                        </a:spcAft>
                      </a:pPr>
                      <a:endParaRPr lang="ro-RO" sz="12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200" b="1">
                          <a:latin typeface="Times New Roman"/>
                          <a:ea typeface="MS Mincho"/>
                        </a:rPr>
                        <a:t>TOTAL SALARIAȚI</a:t>
                      </a:r>
                      <a:endParaRPr lang="en-US" sz="8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ro-RO" sz="1200" b="1">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200" b="1" dirty="0">
                          <a:latin typeface="Times New Roman"/>
                          <a:ea typeface="MS Mincho"/>
                        </a:rPr>
                        <a:t>27</a:t>
                      </a:r>
                      <a:endParaRPr lang="en-US" sz="800" b="1" dirty="0">
                        <a:latin typeface="Times New Roman"/>
                        <a:ea typeface="MS Mincho"/>
                      </a:endParaRPr>
                    </a:p>
                  </a:txBody>
                  <a:tcPr marL="61568" marR="6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 y="152402"/>
            <a:ext cx="12190413" cy="461665"/>
          </a:xfrm>
          <a:prstGeom prst="rect">
            <a:avLst/>
          </a:prstGeom>
          <a:noFill/>
        </p:spPr>
        <p:txBody>
          <a:bodyPr wrap="square" rtlCol="0">
            <a:spAutoFit/>
          </a:bodyPr>
          <a:lstStyle/>
          <a:p>
            <a:pPr algn="ctr"/>
            <a:r>
              <a:rPr lang="en-US" sz="2400" b="1" dirty="0" smtClean="0">
                <a:solidFill>
                  <a:srgbClr val="C00000"/>
                </a:solidFill>
              </a:rPr>
              <a:t>PERSONALUL FIRMEI</a:t>
            </a:r>
            <a:endParaRPr lang="en-US" sz="2400" b="1" dirty="0">
              <a:solidFill>
                <a:srgbClr val="C000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dirty="0" smtClean="0">
                <a:solidFill>
                  <a:srgbClr val="C00000"/>
                </a:solidFill>
              </a:rPr>
              <a:t>Calificarea personalului</a:t>
            </a:r>
            <a:endParaRPr lang="en-US" dirty="0">
              <a:solidFill>
                <a:srgbClr val="C00000"/>
              </a:solidFill>
            </a:endParaRPr>
          </a:p>
        </p:txBody>
      </p:sp>
      <p:sp>
        <p:nvSpPr>
          <p:cNvPr id="3" name="Content Placeholder 2"/>
          <p:cNvSpPr>
            <a:spLocks noGrp="1"/>
          </p:cNvSpPr>
          <p:nvPr>
            <p:ph idx="1"/>
          </p:nvPr>
        </p:nvSpPr>
        <p:spPr/>
        <p:txBody>
          <a:bodyPr>
            <a:normAutofit/>
          </a:bodyPr>
          <a:lstStyle/>
          <a:p>
            <a:pPr algn="just">
              <a:buNone/>
            </a:pPr>
            <a:r>
              <a:rPr lang="en-US" dirty="0" smtClean="0"/>
              <a:t>	</a:t>
            </a:r>
            <a:r>
              <a:rPr lang="ro-RO" dirty="0" smtClean="0"/>
              <a:t>	Angajarea personalului s-a realizat în urma unei selecţii în care experienţa şi cunoştinţele în domeniu au avut întâietate.  Nu în ultimul rând, comunicarea cu publicul, disciplina, amabilitatea, seriozitatea şi promptitudinea au avut un rol important în selecţie.Personalul nostru este compus din  persoane calificate pentru postul pe care sunt angajaţi</a:t>
            </a: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ORGANIGRAMA</a:t>
            </a:r>
            <a:endParaRPr lang="en-US" b="1" dirty="0">
              <a:solidFill>
                <a:srgbClr val="C00000"/>
              </a:solidFill>
            </a:endParaRPr>
          </a:p>
        </p:txBody>
      </p:sp>
      <p:graphicFrame>
        <p:nvGraphicFramePr>
          <p:cNvPr id="4" name="Content Placeholder 3"/>
          <p:cNvGraphicFramePr>
            <a:graphicFrameLocks noGrp="1"/>
          </p:cNvGraphicFramePr>
          <p:nvPr>
            <p:ph idx="1"/>
          </p:nvPr>
        </p:nvGraphicFramePr>
        <p:xfrm>
          <a:off x="304761" y="1371600"/>
          <a:ext cx="11682479"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p:cNvPicPr>
            <a:picLocks noChangeAspect="1" noChangeArrowheads="1"/>
          </p:cNvPicPr>
          <p:nvPr/>
        </p:nvPicPr>
        <p:blipFill>
          <a:blip r:embed="rId7"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
            <a:ext cx="422935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ja-JP" sz="3600" b="1" i="0" u="none" strike="noStrike" cap="none" normalizeH="0" baseline="0" smtClean="0">
                <a:ln>
                  <a:noFill/>
                </a:ln>
                <a:solidFill>
                  <a:srgbClr val="943634"/>
                </a:solidFill>
                <a:effectLst/>
                <a:latin typeface="Times New Roman" pitchFamily="18" charset="0"/>
                <a:ea typeface="MS Mincho" pitchFamily="49" charset="-128"/>
                <a:cs typeface="Times New Roman" pitchFamily="18" charset="0"/>
              </a:rPr>
              <a:t>Echipa BIO-GRAM</a:t>
            </a:r>
            <a:endParaRPr kumimoji="0" lang="ro-RO" altLang="ja-JP"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cstate="print"/>
          <a:stretch>
            <a:fillRect/>
          </a:stretch>
        </p:blipFill>
        <p:spPr>
          <a:xfrm>
            <a:off x="1678722" y="1213485"/>
            <a:ext cx="8832971" cy="4431030"/>
          </a:xfrm>
          <a:prstGeom prst="rect">
            <a:avLst/>
          </a:prstGeom>
          <a:noFill/>
          <a:ln algn="in">
            <a:solidFill>
              <a:srgbClr val="800000"/>
            </a:solidFill>
          </a:ln>
        </p:spPr>
      </p:pic>
      <p:pic>
        <p:nvPicPr>
          <p:cNvPr id="4" name="Picture 5"/>
          <p:cNvPicPr>
            <a:picLocks noChangeAspect="1" noChangeArrowheads="1"/>
          </p:cNvPicPr>
          <p:nvPr/>
        </p:nvPicPr>
        <p:blipFill>
          <a:blip r:embed="rId3"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04760" y="0"/>
            <a:ext cx="11885653"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3600" b="1" i="0" u="none" strike="noStrike" cap="none" normalizeH="0" baseline="0" dirty="0" smtClean="0">
                <a:ln>
                  <a:noFill/>
                </a:ln>
                <a:solidFill>
                  <a:srgbClr val="943634"/>
                </a:solidFill>
                <a:effectLst/>
                <a:latin typeface="Times New Roman" pitchFamily="18" charset="0"/>
                <a:ea typeface="MS Mincho" pitchFamily="49" charset="-128"/>
                <a:cs typeface="Times New Roman" pitchFamily="18" charset="0"/>
              </a:rPr>
              <a:t>			</a:t>
            </a:r>
            <a:r>
              <a:rPr kumimoji="0" lang="ro-RO" altLang="ja-JP" sz="3600" b="1" i="0" u="none" strike="noStrike" cap="none" normalizeH="0" baseline="0" dirty="0" smtClean="0">
                <a:ln>
                  <a:noFill/>
                </a:ln>
                <a:solidFill>
                  <a:srgbClr val="943634"/>
                </a:solidFill>
                <a:effectLst/>
                <a:latin typeface="Times New Roman" pitchFamily="18" charset="0"/>
                <a:ea typeface="MS Mincho" pitchFamily="49" charset="-128"/>
                <a:cs typeface="Times New Roman" pitchFamily="18" charset="0"/>
              </a:rPr>
              <a:t>3. Managementul</a:t>
            </a:r>
            <a:endParaRPr kumimoji="0" lang="en-US" altLang="ja-JP"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ja-JP" sz="2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ro-RO" altLang="ja-JP" sz="2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Produsele oferite de firma noastr</a:t>
            </a:r>
            <a:r>
              <a:rPr kumimoji="0" lang="ro-RO" altLang="ja-JP"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ă sunt:</a:t>
            </a:r>
            <a:endParaRPr kumimoji="0" lang="en-US" altLang="ja-JP"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Zacuscă:   -de ghebe</a:t>
            </a: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a:t>
            </a:r>
            <a:r>
              <a:rPr kumimoji="0" lang="en-US"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a:t>
            </a: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-de fasole boabe</a:t>
            </a: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 vinete  </a:t>
            </a: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-de </a:t>
            </a: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gogoşari cu morcovi</a:t>
            </a: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a:t>
            </a:r>
            <a:r>
              <a:rPr kumimoji="0" lang="en-US" altLang="ja-JP" sz="2000" b="0" i="0" u="none" strike="noStrike" cap="none" normalizeH="0" dirty="0" smtClean="0">
                <a:ln>
                  <a:noFill/>
                </a:ln>
                <a:solidFill>
                  <a:srgbClr val="000000"/>
                </a:solidFill>
                <a:effectLst/>
                <a:latin typeface="Times New Roman" pitchFamily="18" charset="0"/>
                <a:ea typeface="MS Mincho" pitchFamily="49" charset="-128"/>
                <a:cs typeface="Times New Roman" pitchFamily="18" charset="0"/>
              </a:rPr>
              <a:t> </a:t>
            </a: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-asortată</a:t>
            </a:r>
            <a:endParaRPr kumimoji="0" lang="en-US"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Tocană:   -cu vinete, ardei şi orez</a:t>
            </a: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-de ciuperci cu roşii</a:t>
            </a: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-de legume cu orez</a:t>
            </a:r>
            <a:endParaRPr kumimoji="0" lang="en-US"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Murături: -castraveţi în oţet</a:t>
            </a: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a:t>
            </a:r>
            <a:r>
              <a:rPr kumimoji="0" lang="en-US" altLang="ja-JP" sz="2000" b="0" i="0" u="none" strike="noStrike" cap="none" normalizeH="0" dirty="0" smtClean="0">
                <a:ln>
                  <a:noFill/>
                </a:ln>
                <a:solidFill>
                  <a:srgbClr val="000000"/>
                </a:solidFill>
                <a:effectLst/>
                <a:latin typeface="Times New Roman" pitchFamily="18" charset="0"/>
                <a:ea typeface="MS Mincho" pitchFamily="49" charset="-128"/>
                <a:cs typeface="Times New Roman" pitchFamily="18" charset="0"/>
              </a:rPr>
              <a:t>   </a:t>
            </a: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-castraveţi muraţi în </a:t>
            </a:r>
            <a:endParaRPr kumimoji="0" lang="en-US"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saramură </a:t>
            </a: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a:t>
            </a:r>
            <a:r>
              <a:rPr kumimoji="0" lang="en-US"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a:t>
            </a: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-murături asortate</a:t>
            </a:r>
            <a:endParaRPr kumimoji="0" lang="ro-RO" altLang="ja-JP"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video-1489434728.mp4">
            <a:hlinkClick r:id="" action="ppaction://media"/>
          </p:cNvPr>
          <p:cNvPicPr>
            <a:picLocks noRot="1" noChangeAspect="1"/>
          </p:cNvPicPr>
          <p:nvPr>
            <a:videoFile r:link="rId1"/>
          </p:nvPr>
        </p:nvPicPr>
        <p:blipFill>
          <a:blip r:embed="rId3"/>
          <a:stretch>
            <a:fillRect/>
          </a:stretch>
        </p:blipFill>
        <p:spPr>
          <a:xfrm>
            <a:off x="4952206" y="2057400"/>
            <a:ext cx="6682152" cy="2971800"/>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p:cTn id="12"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347" y="228602"/>
            <a:ext cx="11276132" cy="1470025"/>
          </a:xfrm>
        </p:spPr>
        <p:txBody>
          <a:bodyPr>
            <a:normAutofit/>
          </a:bodyPr>
          <a:lstStyle/>
          <a:p>
            <a:r>
              <a:rPr lang="ro-RO" b="1" dirty="0" smtClean="0">
                <a:solidFill>
                  <a:srgbClr val="C00000"/>
                </a:solidFill>
              </a:rPr>
              <a:t>1. Informaţii generale privind firma de exerciţiu</a:t>
            </a:r>
            <a:r>
              <a:rPr lang="en-US" dirty="0" smtClean="0"/>
              <a:t/>
            </a:r>
            <a:br>
              <a:rPr lang="en-US" dirty="0" smtClean="0"/>
            </a:br>
            <a:endParaRPr lang="en-US" dirty="0"/>
          </a:p>
        </p:txBody>
      </p:sp>
      <p:sp>
        <p:nvSpPr>
          <p:cNvPr id="3" name="Subtitle 2"/>
          <p:cNvSpPr>
            <a:spLocks noGrp="1"/>
          </p:cNvSpPr>
          <p:nvPr>
            <p:ph type="subTitle" idx="1"/>
          </p:nvPr>
        </p:nvSpPr>
        <p:spPr>
          <a:xfrm>
            <a:off x="914280" y="990600"/>
            <a:ext cx="10971372" cy="1752600"/>
          </a:xfrm>
        </p:spPr>
        <p:txBody>
          <a:bodyPr>
            <a:noAutofit/>
          </a:bodyPr>
          <a:lstStyle/>
          <a:p>
            <a:pPr algn="l"/>
            <a:r>
              <a:rPr lang="ro-RO" sz="1600" b="1"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lgn="l"/>
            <a:r>
              <a:rPr lang="it-IT" sz="2400" dirty="0">
                <a:solidFill>
                  <a:schemeClr val="tx1"/>
                </a:solidFill>
                <a:latin typeface="Times New Roman" pitchFamily="18" charset="0"/>
                <a:cs typeface="Times New Roman" pitchFamily="18" charset="0"/>
              </a:rPr>
              <a:t>Numele Companiei: </a:t>
            </a:r>
            <a:r>
              <a:rPr lang="it-IT" sz="2400" b="1" dirty="0">
                <a:solidFill>
                  <a:schemeClr val="tx1"/>
                </a:solidFill>
                <a:latin typeface="Times New Roman" pitchFamily="18" charset="0"/>
                <a:cs typeface="Times New Roman" pitchFamily="18" charset="0"/>
              </a:rPr>
              <a:t>BIO-GRAM S.R.L</a:t>
            </a:r>
            <a:endParaRPr lang="en-US" sz="2400" dirty="0">
              <a:solidFill>
                <a:schemeClr val="tx1"/>
              </a:solidFill>
              <a:latin typeface="Times New Roman" pitchFamily="18" charset="0"/>
              <a:cs typeface="Times New Roman" pitchFamily="18" charset="0"/>
            </a:endParaRPr>
          </a:p>
          <a:p>
            <a:pPr algn="l"/>
            <a:r>
              <a:rPr lang="es-ES" sz="2400" dirty="0">
                <a:solidFill>
                  <a:schemeClr val="tx1"/>
                </a:solidFill>
                <a:latin typeface="Times New Roman" pitchFamily="18" charset="0"/>
                <a:cs typeface="Times New Roman" pitchFamily="18" charset="0"/>
              </a:rPr>
              <a:t>Director general: </a:t>
            </a:r>
            <a:r>
              <a:rPr lang="es-ES" sz="2400" b="1" dirty="0">
                <a:solidFill>
                  <a:schemeClr val="tx1"/>
                </a:solidFill>
                <a:latin typeface="Times New Roman" pitchFamily="18" charset="0"/>
                <a:cs typeface="Times New Roman" pitchFamily="18" charset="0"/>
              </a:rPr>
              <a:t>CIOLTAN ELENA-LARISA</a:t>
            </a:r>
            <a:endParaRPr lang="en-US" sz="2400" dirty="0">
              <a:solidFill>
                <a:schemeClr val="tx1"/>
              </a:solidFill>
              <a:latin typeface="Times New Roman" pitchFamily="18" charset="0"/>
              <a:cs typeface="Times New Roman" pitchFamily="18" charset="0"/>
            </a:endParaRPr>
          </a:p>
          <a:p>
            <a:pPr algn="l"/>
            <a:r>
              <a:rPr lang="es-ES" sz="2400" dirty="0" err="1">
                <a:solidFill>
                  <a:schemeClr val="tx1"/>
                </a:solidFill>
                <a:latin typeface="Times New Roman" pitchFamily="18" charset="0"/>
                <a:cs typeface="Times New Roman" pitchFamily="18" charset="0"/>
              </a:rPr>
              <a:t>Adresa</a:t>
            </a:r>
            <a:r>
              <a:rPr lang="es-ES" sz="2400" dirty="0">
                <a:solidFill>
                  <a:schemeClr val="tx1"/>
                </a:solidFill>
                <a:latin typeface="Times New Roman" pitchFamily="18" charset="0"/>
                <a:cs typeface="Times New Roman" pitchFamily="18" charset="0"/>
              </a:rPr>
              <a:t>: </a:t>
            </a:r>
            <a:r>
              <a:rPr lang="es-ES" sz="2400" b="1" dirty="0" err="1">
                <a:solidFill>
                  <a:schemeClr val="tx1"/>
                </a:solidFill>
                <a:latin typeface="Times New Roman" pitchFamily="18" charset="0"/>
                <a:cs typeface="Times New Roman" pitchFamily="18" charset="0"/>
              </a:rPr>
              <a:t>Str.</a:t>
            </a:r>
            <a:r>
              <a:rPr lang="es-ES" sz="2400" b="1" dirty="0">
                <a:solidFill>
                  <a:schemeClr val="tx1"/>
                </a:solidFill>
                <a:latin typeface="Times New Roman" pitchFamily="18" charset="0"/>
                <a:cs typeface="Times New Roman" pitchFamily="18" charset="0"/>
              </a:rPr>
              <a:t> </a:t>
            </a:r>
            <a:r>
              <a:rPr lang="es-ES" sz="2400" b="1" dirty="0" err="1">
                <a:solidFill>
                  <a:schemeClr val="tx1"/>
                </a:solidFill>
                <a:latin typeface="Times New Roman" pitchFamily="18" charset="0"/>
                <a:cs typeface="Times New Roman" pitchFamily="18" charset="0"/>
              </a:rPr>
              <a:t>Calea</a:t>
            </a:r>
            <a:r>
              <a:rPr lang="es-ES" sz="2400" b="1" dirty="0">
                <a:solidFill>
                  <a:schemeClr val="tx1"/>
                </a:solidFill>
                <a:latin typeface="Times New Roman" pitchFamily="18" charset="0"/>
                <a:cs typeface="Times New Roman" pitchFamily="18" charset="0"/>
              </a:rPr>
              <a:t> </a:t>
            </a:r>
            <a:r>
              <a:rPr lang="es-ES" sz="2400" b="1" dirty="0" err="1">
                <a:solidFill>
                  <a:schemeClr val="tx1"/>
                </a:solidFill>
                <a:latin typeface="Times New Roman" pitchFamily="18" charset="0"/>
                <a:cs typeface="Times New Roman" pitchFamily="18" charset="0"/>
              </a:rPr>
              <a:t>Bucovinei</a:t>
            </a:r>
            <a:r>
              <a:rPr lang="es-ES" sz="2400" b="1" dirty="0">
                <a:solidFill>
                  <a:schemeClr val="tx1"/>
                </a:solidFill>
                <a:latin typeface="Times New Roman" pitchFamily="18" charset="0"/>
                <a:cs typeface="Times New Roman" pitchFamily="18" charset="0"/>
              </a:rPr>
              <a:t> </a:t>
            </a:r>
            <a:r>
              <a:rPr lang="es-ES" sz="2400" b="1" dirty="0" err="1">
                <a:solidFill>
                  <a:schemeClr val="tx1"/>
                </a:solidFill>
                <a:latin typeface="Times New Roman" pitchFamily="18" charset="0"/>
                <a:cs typeface="Times New Roman" pitchFamily="18" charset="0"/>
              </a:rPr>
              <a:t>nr</a:t>
            </a:r>
            <a:r>
              <a:rPr lang="es-ES" sz="2400" b="1" dirty="0">
                <a:solidFill>
                  <a:schemeClr val="tx1"/>
                </a:solidFill>
                <a:latin typeface="Times New Roman" pitchFamily="18" charset="0"/>
                <a:cs typeface="Times New Roman" pitchFamily="18" charset="0"/>
              </a:rPr>
              <a:t>. 56 </a:t>
            </a:r>
            <a:endParaRPr lang="en-US" sz="2400" dirty="0">
              <a:solidFill>
                <a:schemeClr val="tx1"/>
              </a:solidFill>
              <a:latin typeface="Times New Roman" pitchFamily="18" charset="0"/>
              <a:cs typeface="Times New Roman" pitchFamily="18" charset="0"/>
            </a:endParaRPr>
          </a:p>
          <a:p>
            <a:pPr algn="l"/>
            <a:r>
              <a:rPr lang="es-ES" sz="2400" dirty="0" err="1">
                <a:solidFill>
                  <a:schemeClr val="tx1"/>
                </a:solidFill>
                <a:latin typeface="Times New Roman" pitchFamily="18" charset="0"/>
                <a:cs typeface="Times New Roman" pitchFamily="18" charset="0"/>
              </a:rPr>
              <a:t>Oraşul</a:t>
            </a:r>
            <a:r>
              <a:rPr lang="es-ES" sz="2400" dirty="0">
                <a:solidFill>
                  <a:schemeClr val="tx1"/>
                </a:solidFill>
                <a:latin typeface="Times New Roman" pitchFamily="18" charset="0"/>
                <a:cs typeface="Times New Roman" pitchFamily="18" charset="0"/>
              </a:rPr>
              <a:t>: </a:t>
            </a:r>
            <a:r>
              <a:rPr lang="es-ES" sz="2400" b="1" dirty="0" err="1">
                <a:solidFill>
                  <a:schemeClr val="tx1"/>
                </a:solidFill>
                <a:latin typeface="Times New Roman" pitchFamily="18" charset="0"/>
                <a:cs typeface="Times New Roman" pitchFamily="18" charset="0"/>
              </a:rPr>
              <a:t>Câmpulung</a:t>
            </a:r>
            <a:r>
              <a:rPr lang="es-ES" sz="2400" b="1" dirty="0">
                <a:solidFill>
                  <a:schemeClr val="tx1"/>
                </a:solidFill>
                <a:latin typeface="Times New Roman" pitchFamily="18" charset="0"/>
                <a:cs typeface="Times New Roman" pitchFamily="18" charset="0"/>
              </a:rPr>
              <a:t> </a:t>
            </a:r>
            <a:r>
              <a:rPr lang="es-ES" sz="2400" b="1" dirty="0" err="1">
                <a:solidFill>
                  <a:schemeClr val="tx1"/>
                </a:solidFill>
                <a:latin typeface="Times New Roman" pitchFamily="18" charset="0"/>
                <a:cs typeface="Times New Roman" pitchFamily="18" charset="0"/>
              </a:rPr>
              <a:t>Moldovenesc</a:t>
            </a:r>
            <a:endParaRPr lang="en-US" sz="2400" dirty="0">
              <a:solidFill>
                <a:schemeClr val="tx1"/>
              </a:solidFill>
              <a:latin typeface="Times New Roman" pitchFamily="18" charset="0"/>
              <a:cs typeface="Times New Roman" pitchFamily="18" charset="0"/>
            </a:endParaRPr>
          </a:p>
          <a:p>
            <a:pPr algn="l"/>
            <a:r>
              <a:rPr lang="es-ES" sz="2400" dirty="0" err="1">
                <a:solidFill>
                  <a:schemeClr val="tx1"/>
                </a:solidFill>
                <a:latin typeface="Times New Roman" pitchFamily="18" charset="0"/>
                <a:cs typeface="Times New Roman" pitchFamily="18" charset="0"/>
              </a:rPr>
              <a:t>Codul</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poştal</a:t>
            </a:r>
            <a:r>
              <a:rPr lang="es-ES" sz="2400" dirty="0">
                <a:solidFill>
                  <a:schemeClr val="tx1"/>
                </a:solidFill>
                <a:latin typeface="Times New Roman" pitchFamily="18" charset="0"/>
                <a:cs typeface="Times New Roman" pitchFamily="18" charset="0"/>
              </a:rPr>
              <a:t>: </a:t>
            </a:r>
            <a:r>
              <a:rPr lang="es-ES" sz="2400" b="1" dirty="0">
                <a:solidFill>
                  <a:schemeClr val="tx1"/>
                </a:solidFill>
                <a:latin typeface="Times New Roman" pitchFamily="18" charset="0"/>
                <a:cs typeface="Times New Roman" pitchFamily="18" charset="0"/>
              </a:rPr>
              <a:t>725100</a:t>
            </a:r>
            <a:endParaRPr lang="en-US" sz="2400" dirty="0">
              <a:solidFill>
                <a:schemeClr val="tx1"/>
              </a:solidFill>
              <a:latin typeface="Times New Roman" pitchFamily="18" charset="0"/>
              <a:cs typeface="Times New Roman" pitchFamily="18" charset="0"/>
            </a:endParaRPr>
          </a:p>
          <a:p>
            <a:pPr algn="l"/>
            <a:r>
              <a:rPr lang="es-ES" sz="2400" dirty="0" err="1">
                <a:solidFill>
                  <a:schemeClr val="tx1"/>
                </a:solidFill>
                <a:latin typeface="Times New Roman" pitchFamily="18" charset="0"/>
                <a:cs typeface="Times New Roman" pitchFamily="18" charset="0"/>
              </a:rPr>
              <a:t>Telefon</a:t>
            </a:r>
            <a:r>
              <a:rPr lang="es-ES" sz="2400" b="1" dirty="0">
                <a:solidFill>
                  <a:schemeClr val="tx1"/>
                </a:solidFill>
                <a:latin typeface="Times New Roman" pitchFamily="18" charset="0"/>
                <a:cs typeface="Times New Roman" pitchFamily="18" charset="0"/>
              </a:rPr>
              <a:t>: 0230314094</a:t>
            </a:r>
            <a:endParaRPr lang="en-US" sz="2400" dirty="0">
              <a:solidFill>
                <a:schemeClr val="tx1"/>
              </a:solidFill>
              <a:latin typeface="Times New Roman" pitchFamily="18" charset="0"/>
              <a:cs typeface="Times New Roman" pitchFamily="18" charset="0"/>
            </a:endParaRPr>
          </a:p>
          <a:p>
            <a:pPr algn="l"/>
            <a:r>
              <a:rPr lang="es-ES" sz="2400" dirty="0" smtClean="0">
                <a:solidFill>
                  <a:schemeClr val="tx1"/>
                </a:solidFill>
                <a:latin typeface="Times New Roman" pitchFamily="18" charset="0"/>
                <a:cs typeface="Times New Roman" pitchFamily="18" charset="0"/>
              </a:rPr>
              <a:t>E-mail:</a:t>
            </a:r>
            <a:r>
              <a:rPr lang="es-ES" sz="2400" b="1" u="sng" dirty="0" smtClean="0">
                <a:solidFill>
                  <a:schemeClr val="tx1"/>
                </a:solidFill>
                <a:latin typeface="Times New Roman" pitchFamily="18" charset="0"/>
                <a:cs typeface="Times New Roman" pitchFamily="18" charset="0"/>
                <a:hlinkClick r:id="rId2"/>
              </a:rPr>
              <a:t>bio_gram1@yahoo.com</a:t>
            </a:r>
            <a:endParaRPr lang="en-US" sz="2400" dirty="0">
              <a:solidFill>
                <a:schemeClr val="tx1"/>
              </a:solidFill>
              <a:latin typeface="Times New Roman" pitchFamily="18" charset="0"/>
              <a:cs typeface="Times New Roman" pitchFamily="18" charset="0"/>
            </a:endParaRPr>
          </a:p>
        </p:txBody>
      </p:sp>
      <p:sp>
        <p:nvSpPr>
          <p:cNvPr id="4" name="Rectangle 3"/>
          <p:cNvSpPr/>
          <p:nvPr/>
        </p:nvSpPr>
        <p:spPr>
          <a:xfrm>
            <a:off x="888782" y="4419600"/>
            <a:ext cx="6372041" cy="1200329"/>
          </a:xfrm>
          <a:prstGeom prst="rect">
            <a:avLst/>
          </a:prstGeom>
        </p:spPr>
        <p:txBody>
          <a:bodyPr wrap="square">
            <a:spAutoFit/>
          </a:bodyPr>
          <a:lstStyle/>
          <a:p>
            <a:r>
              <a:rPr lang="it-IT" sz="2400" dirty="0" smtClean="0">
                <a:latin typeface="Times New Roman" pitchFamily="18" charset="0"/>
                <a:cs typeface="Times New Roman" pitchFamily="18" charset="0"/>
              </a:rPr>
              <a:t>Pagina web: http://bio-gram.webnode.ro/</a:t>
            </a:r>
            <a:endParaRPr lang="en-US" sz="2400" dirty="0" smtClean="0">
              <a:latin typeface="Times New Roman" pitchFamily="18" charset="0"/>
              <a:cs typeface="Times New Roman" pitchFamily="18" charset="0"/>
            </a:endParaRPr>
          </a:p>
          <a:p>
            <a:r>
              <a:rPr lang="ro-RO" sz="2400" b="1" dirty="0" smtClean="0">
                <a:latin typeface="Times New Roman" pitchFamily="18" charset="0"/>
                <a:cs typeface="Times New Roman" pitchFamily="18" charset="0"/>
              </a:rPr>
              <a:t>CIF: </a:t>
            </a:r>
            <a:r>
              <a:rPr lang="ro-RO" sz="2400" dirty="0" smtClean="0">
                <a:latin typeface="Times New Roman" pitchFamily="18" charset="0"/>
                <a:cs typeface="Times New Roman" pitchFamily="18" charset="0"/>
              </a:rPr>
              <a:t>RO121306821</a:t>
            </a:r>
            <a:endParaRPr lang="en-US" sz="2400" dirty="0" smtClean="0">
              <a:latin typeface="Times New Roman" pitchFamily="18" charset="0"/>
              <a:cs typeface="Times New Roman" pitchFamily="18" charset="0"/>
            </a:endParaRPr>
          </a:p>
          <a:p>
            <a:r>
              <a:rPr lang="es-ES" sz="2400" b="1" dirty="0" err="1" smtClean="0">
                <a:latin typeface="Times New Roman" pitchFamily="18" charset="0"/>
                <a:cs typeface="Times New Roman" pitchFamily="18" charset="0"/>
              </a:rPr>
              <a:t>Nr</a:t>
            </a:r>
            <a:r>
              <a:rPr lang="es-ES" sz="2400" b="1" dirty="0" smtClean="0">
                <a:latin typeface="Times New Roman" pitchFamily="18" charset="0"/>
                <a:cs typeface="Times New Roman" pitchFamily="18" charset="0"/>
              </a:rPr>
              <a:t> ordine </a:t>
            </a:r>
            <a:r>
              <a:rPr lang="es-ES" sz="2400" b="1" dirty="0" err="1" smtClean="0">
                <a:latin typeface="Times New Roman" pitchFamily="18" charset="0"/>
                <a:cs typeface="Times New Roman" pitchFamily="18" charset="0"/>
              </a:rPr>
              <a:t>în</a:t>
            </a:r>
            <a:r>
              <a:rPr lang="es-ES" sz="2400" b="1" dirty="0" smtClean="0">
                <a:latin typeface="Times New Roman" pitchFamily="18" charset="0"/>
                <a:cs typeface="Times New Roman" pitchFamily="18" charset="0"/>
              </a:rPr>
              <a:t> </a:t>
            </a:r>
            <a:r>
              <a:rPr lang="es-ES" sz="2400" b="1" dirty="0" err="1" smtClean="0">
                <a:latin typeface="Times New Roman" pitchFamily="18" charset="0"/>
                <a:cs typeface="Times New Roman" pitchFamily="18" charset="0"/>
              </a:rPr>
              <a:t>Registru</a:t>
            </a:r>
            <a:r>
              <a:rPr lang="es-ES" sz="2400" b="1" dirty="0" smtClean="0">
                <a:latin typeface="Times New Roman" pitchFamily="18" charset="0"/>
                <a:cs typeface="Times New Roman" pitchFamily="18" charset="0"/>
              </a:rPr>
              <a:t> ROCT: </a:t>
            </a:r>
            <a:r>
              <a:rPr lang="ro-RO" sz="2400" dirty="0" smtClean="0">
                <a:latin typeface="Times New Roman" pitchFamily="18" charset="0"/>
                <a:cs typeface="Times New Roman" pitchFamily="18" charset="0"/>
              </a:rPr>
              <a:t>J33/79/11.11.2014</a:t>
            </a:r>
            <a:endParaRPr lang="ro-RO" sz="2400" dirty="0"/>
          </a:p>
        </p:txBody>
      </p:sp>
      <p:pic>
        <p:nvPicPr>
          <p:cNvPr id="5" name="Picture 5"/>
          <p:cNvPicPr>
            <a:picLocks noChangeAspect="1" noChangeArrowheads="1"/>
          </p:cNvPicPr>
          <p:nvPr/>
        </p:nvPicPr>
        <p:blipFill>
          <a:blip r:embed="rId3"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1489434718.mp4">
            <a:hlinkClick r:id="" action="ppaction://media"/>
          </p:cNvPr>
          <p:cNvPicPr>
            <a:picLocks noGrp="1" noRot="1" noChangeAspect="1"/>
          </p:cNvPicPr>
          <p:nvPr>
            <p:ph idx="1"/>
            <a:videoFile r:link="rId1"/>
          </p:nvPr>
        </p:nvPicPr>
        <p:blipFill>
          <a:blip r:embed="rId3"/>
          <a:stretch>
            <a:fillRect/>
          </a:stretch>
        </p:blipFill>
        <p:spPr>
          <a:xfrm>
            <a:off x="5866606" y="2514600"/>
            <a:ext cx="5779159" cy="2438400"/>
          </a:xfrm>
          <a:prstGeom prst="rect">
            <a:avLst/>
          </a:prstGeom>
        </p:spPr>
      </p:pic>
      <p:sp>
        <p:nvSpPr>
          <p:cNvPr id="33793" name="Rectangle 1"/>
          <p:cNvSpPr>
            <a:spLocks noChangeArrowheads="1"/>
          </p:cNvSpPr>
          <p:nvPr/>
        </p:nvSpPr>
        <p:spPr bwMode="auto">
          <a:xfrm>
            <a:off x="507934" y="1295402"/>
            <a:ext cx="11682479" cy="41088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Gogoşari:  -umpluţi</a:t>
            </a: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 în sos</a:t>
            </a: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 în oţet</a:t>
            </a:r>
            <a:endParaRPr kumimoji="0" lang="en-US"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Zarzavat: -fiert cu mărar şi pătrunjel</a:t>
            </a: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-la borcan pentru supe şi ciorbe</a:t>
            </a:r>
            <a:endParaRPr kumimoji="0" lang="en-US"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Compot:  -de prune</a:t>
            </a: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-de căpşune</a:t>
            </a: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-de struguri</a:t>
            </a: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-de pere</a:t>
            </a: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a:t>
            </a:r>
            <a:r>
              <a:rPr kumimoji="0" lang="en-US" altLang="ja-JP" sz="2400" b="0" i="0" u="none" strike="noStrike" cap="none" normalizeH="0" dirty="0" smtClean="0">
                <a:ln>
                  <a:noFill/>
                </a:ln>
                <a:solidFill>
                  <a:srgbClr val="000000"/>
                </a:solidFill>
                <a:effectLst/>
                <a:latin typeface="Times New Roman" pitchFamily="18" charset="0"/>
                <a:ea typeface="MS Mincho" pitchFamily="49" charset="-128"/>
                <a:cs typeface="Times New Roman" pitchFamily="18" charset="0"/>
              </a:rPr>
              <a:t> </a:t>
            </a: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-de vişine</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5"/>
          <p:cNvPicPr>
            <a:picLocks noChangeAspect="1" noChangeArrowheads="1"/>
          </p:cNvPicPr>
          <p:nvPr/>
        </p:nvPicPr>
        <p:blipFill>
          <a:blip r:embed="rId4"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21" y="1219202"/>
            <a:ext cx="10971372" cy="4525963"/>
          </a:xfrm>
        </p:spPr>
        <p:txBody>
          <a:bodyPr>
            <a:normAutofit fontScale="55000" lnSpcReduction="20000"/>
          </a:bodyPr>
          <a:lstStyle/>
          <a:p>
            <a:pPr lvl="0">
              <a:buNone/>
            </a:pPr>
            <a:r>
              <a:rPr lang="ro-RO" sz="3800" dirty="0" smtClean="0">
                <a:latin typeface="Times New Roman" pitchFamily="18" charset="0"/>
                <a:cs typeface="Times New Roman" pitchFamily="18" charset="0"/>
              </a:rPr>
              <a:t>Gem:  -de vişine</a:t>
            </a:r>
            <a:endParaRPr lang="en-US" sz="3800" dirty="0" smtClean="0">
              <a:latin typeface="Times New Roman" pitchFamily="18" charset="0"/>
              <a:cs typeface="Times New Roman" pitchFamily="18" charset="0"/>
            </a:endParaRPr>
          </a:p>
          <a:p>
            <a:pPr>
              <a:buNone/>
            </a:pPr>
            <a:r>
              <a:rPr lang="ro-RO" sz="3800" dirty="0" smtClean="0">
                <a:latin typeface="Times New Roman" pitchFamily="18" charset="0"/>
                <a:cs typeface="Times New Roman" pitchFamily="18" charset="0"/>
              </a:rPr>
              <a:t>           -de prune</a:t>
            </a:r>
            <a:endParaRPr lang="en-US" sz="3800" dirty="0" smtClean="0">
              <a:latin typeface="Times New Roman" pitchFamily="18" charset="0"/>
              <a:cs typeface="Times New Roman" pitchFamily="18" charset="0"/>
            </a:endParaRPr>
          </a:p>
          <a:p>
            <a:pPr>
              <a:buNone/>
            </a:pPr>
            <a:r>
              <a:rPr lang="ro-RO" sz="3800" dirty="0" smtClean="0">
                <a:latin typeface="Times New Roman" pitchFamily="18" charset="0"/>
                <a:cs typeface="Times New Roman" pitchFamily="18" charset="0"/>
              </a:rPr>
              <a:t>           -de afine</a:t>
            </a:r>
            <a:endParaRPr lang="en-US" sz="3800" dirty="0" smtClean="0">
              <a:latin typeface="Times New Roman" pitchFamily="18" charset="0"/>
              <a:cs typeface="Times New Roman" pitchFamily="18" charset="0"/>
            </a:endParaRPr>
          </a:p>
          <a:p>
            <a:pPr>
              <a:buNone/>
            </a:pPr>
            <a:r>
              <a:rPr lang="ro-RO" sz="3800" dirty="0" smtClean="0">
                <a:latin typeface="Times New Roman" pitchFamily="18" charset="0"/>
                <a:cs typeface="Times New Roman" pitchFamily="18" charset="0"/>
              </a:rPr>
              <a:t>           -de căpşune</a:t>
            </a:r>
            <a:endParaRPr lang="en-US" sz="3800" dirty="0" smtClean="0">
              <a:latin typeface="Times New Roman" pitchFamily="18" charset="0"/>
              <a:cs typeface="Times New Roman" pitchFamily="18" charset="0"/>
            </a:endParaRPr>
          </a:p>
          <a:p>
            <a:pPr>
              <a:buNone/>
            </a:pPr>
            <a:r>
              <a:rPr lang="ro-RO" sz="3800" dirty="0" smtClean="0">
                <a:latin typeface="Times New Roman" pitchFamily="18" charset="0"/>
                <a:cs typeface="Times New Roman" pitchFamily="18" charset="0"/>
              </a:rPr>
              <a:t>           -de zmeură</a:t>
            </a:r>
            <a:endParaRPr lang="en-US" sz="3800" dirty="0" smtClean="0">
              <a:latin typeface="Times New Roman" pitchFamily="18" charset="0"/>
              <a:cs typeface="Times New Roman" pitchFamily="18" charset="0"/>
            </a:endParaRPr>
          </a:p>
          <a:p>
            <a:pPr>
              <a:buNone/>
            </a:pPr>
            <a:r>
              <a:rPr lang="ro-RO" sz="3800" dirty="0" smtClean="0">
                <a:latin typeface="Times New Roman" pitchFamily="18" charset="0"/>
                <a:cs typeface="Times New Roman" pitchFamily="18" charset="0"/>
              </a:rPr>
              <a:t> </a:t>
            </a:r>
            <a:endParaRPr lang="en-US" sz="3800" dirty="0" smtClean="0">
              <a:latin typeface="Times New Roman" pitchFamily="18" charset="0"/>
              <a:cs typeface="Times New Roman" pitchFamily="18" charset="0"/>
            </a:endParaRPr>
          </a:p>
          <a:p>
            <a:pPr lvl="0">
              <a:buNone/>
            </a:pPr>
            <a:r>
              <a:rPr lang="ro-RO" sz="3800" dirty="0" smtClean="0">
                <a:latin typeface="Times New Roman" pitchFamily="18" charset="0"/>
                <a:cs typeface="Times New Roman" pitchFamily="18" charset="0"/>
              </a:rPr>
              <a:t>Dulceaţă:  -de căpşune</a:t>
            </a:r>
            <a:endParaRPr lang="en-US" sz="3800" dirty="0" smtClean="0">
              <a:latin typeface="Times New Roman" pitchFamily="18" charset="0"/>
              <a:cs typeface="Times New Roman" pitchFamily="18" charset="0"/>
            </a:endParaRPr>
          </a:p>
          <a:p>
            <a:pPr>
              <a:buNone/>
            </a:pPr>
            <a:r>
              <a:rPr lang="ro-RO" sz="3800" dirty="0" smtClean="0">
                <a:latin typeface="Times New Roman" pitchFamily="18" charset="0"/>
                <a:cs typeface="Times New Roman" pitchFamily="18" charset="0"/>
              </a:rPr>
              <a:t>                  -de gutui</a:t>
            </a:r>
            <a:endParaRPr lang="en-US" sz="3800" dirty="0" smtClean="0">
              <a:latin typeface="Times New Roman" pitchFamily="18" charset="0"/>
              <a:cs typeface="Times New Roman" pitchFamily="18" charset="0"/>
            </a:endParaRPr>
          </a:p>
          <a:p>
            <a:pPr>
              <a:buNone/>
            </a:pPr>
            <a:r>
              <a:rPr lang="ro-RO" sz="3800" dirty="0" smtClean="0">
                <a:latin typeface="Times New Roman" pitchFamily="18" charset="0"/>
                <a:cs typeface="Times New Roman" pitchFamily="18" charset="0"/>
              </a:rPr>
              <a:t>                  -de nuci verzi</a:t>
            </a:r>
            <a:endParaRPr lang="en-US" sz="3800" dirty="0" smtClean="0">
              <a:latin typeface="Times New Roman" pitchFamily="18" charset="0"/>
              <a:cs typeface="Times New Roman" pitchFamily="18" charset="0"/>
            </a:endParaRPr>
          </a:p>
          <a:p>
            <a:pPr>
              <a:buNone/>
            </a:pPr>
            <a:r>
              <a:rPr lang="ro-RO" sz="3800" dirty="0" smtClean="0">
                <a:latin typeface="Times New Roman" pitchFamily="18" charset="0"/>
                <a:cs typeface="Times New Roman" pitchFamily="18" charset="0"/>
              </a:rPr>
              <a:t>                  -de vişine</a:t>
            </a:r>
            <a:endParaRPr lang="en-US" sz="3800" dirty="0" smtClean="0">
              <a:latin typeface="Times New Roman" pitchFamily="18" charset="0"/>
              <a:cs typeface="Times New Roman" pitchFamily="18" charset="0"/>
            </a:endParaRPr>
          </a:p>
          <a:p>
            <a:pPr>
              <a:buNone/>
            </a:pPr>
            <a:r>
              <a:rPr lang="ro-RO" sz="3800" dirty="0" smtClean="0">
                <a:latin typeface="Times New Roman" pitchFamily="18" charset="0"/>
                <a:cs typeface="Times New Roman" pitchFamily="18" charset="0"/>
              </a:rPr>
              <a:t> </a:t>
            </a:r>
            <a:endParaRPr lang="en-US" sz="3800" dirty="0" smtClean="0">
              <a:latin typeface="Times New Roman" pitchFamily="18" charset="0"/>
              <a:cs typeface="Times New Roman" pitchFamily="18" charset="0"/>
            </a:endParaRPr>
          </a:p>
          <a:p>
            <a:pPr lvl="0">
              <a:buNone/>
            </a:pPr>
            <a:r>
              <a:rPr lang="ro-RO" sz="3800" dirty="0" smtClean="0">
                <a:latin typeface="Times New Roman" pitchFamily="18" charset="0"/>
                <a:cs typeface="Times New Roman" pitchFamily="18" charset="0"/>
              </a:rPr>
              <a:t>Peltea:  -de coacăze roşii</a:t>
            </a:r>
            <a:endParaRPr lang="en-US" sz="3800" dirty="0" smtClean="0">
              <a:latin typeface="Times New Roman" pitchFamily="18" charset="0"/>
              <a:cs typeface="Times New Roman" pitchFamily="18" charset="0"/>
            </a:endParaRPr>
          </a:p>
          <a:p>
            <a:pPr>
              <a:buNone/>
            </a:pPr>
            <a:r>
              <a:rPr lang="ro-RO" sz="3800" dirty="0" smtClean="0">
                <a:latin typeface="Times New Roman" pitchFamily="18" charset="0"/>
                <a:cs typeface="Times New Roman" pitchFamily="18" charset="0"/>
              </a:rPr>
              <a:t>             -de coacăze negre</a:t>
            </a:r>
            <a:endParaRPr lang="en-US" sz="3800" dirty="0" smtClean="0">
              <a:latin typeface="Times New Roman" pitchFamily="18" charset="0"/>
              <a:cs typeface="Times New Roman" pitchFamily="18" charset="0"/>
            </a:endParaRPr>
          </a:p>
          <a:p>
            <a:pPr>
              <a:buNone/>
            </a:pPr>
            <a:r>
              <a:rPr lang="ro-RO" sz="3800" dirty="0" smtClean="0">
                <a:latin typeface="Times New Roman" pitchFamily="18" charset="0"/>
                <a:cs typeface="Times New Roman" pitchFamily="18" charset="0"/>
              </a:rPr>
              <a:t> </a:t>
            </a:r>
            <a:endParaRPr lang="en-US" sz="3800" dirty="0" smtClean="0">
              <a:latin typeface="Times New Roman" pitchFamily="18" charset="0"/>
              <a:cs typeface="Times New Roman" pitchFamily="18" charset="0"/>
            </a:endParaRPr>
          </a:p>
          <a:p>
            <a:endParaRPr lang="en-US" dirty="0"/>
          </a:p>
        </p:txBody>
      </p:sp>
      <p:pic>
        <p:nvPicPr>
          <p:cNvPr id="6" name="video-1489434747.mp4">
            <a:hlinkClick r:id="" action="ppaction://media"/>
          </p:cNvPr>
          <p:cNvPicPr>
            <a:picLocks noRot="1" noChangeAspect="1"/>
          </p:cNvPicPr>
          <p:nvPr>
            <a:videoFile r:link="rId1"/>
          </p:nvPr>
        </p:nvPicPr>
        <p:blipFill>
          <a:blip r:embed="rId3"/>
          <a:stretch>
            <a:fillRect/>
          </a:stretch>
        </p:blipFill>
        <p:spPr>
          <a:xfrm>
            <a:off x="4876167" y="2362200"/>
            <a:ext cx="6682153" cy="2819400"/>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1107" y="1066800"/>
            <a:ext cx="10666612" cy="1938992"/>
          </a:xfrm>
          <a:prstGeom prst="rect">
            <a:avLst/>
          </a:prstGeom>
        </p:spPr>
        <p:txBody>
          <a:bodyPr wrap="square">
            <a:spAutoFit/>
          </a:bodyPr>
          <a:lstStyle/>
          <a:p>
            <a:pPr algn="just"/>
            <a:r>
              <a:rPr lang="ro-RO" sz="2400" b="1" dirty="0" smtClean="0">
                <a:latin typeface="Times New Roman" pitchFamily="18" charset="0"/>
                <a:cs typeface="Times New Roman" pitchFamily="18" charset="0"/>
              </a:rPr>
              <a:t>Bucătăria tradițională românească</a:t>
            </a:r>
            <a:r>
              <a:rPr lang="ro-RO" sz="2400" dirty="0" smtClean="0">
                <a:latin typeface="Times New Roman" pitchFamily="18" charset="0"/>
                <a:cs typeface="Times New Roman" pitchFamily="18" charset="0"/>
              </a:rPr>
              <a:t> este denumirea pe care o poartă rezultatul sintetizării, în timp, a gusturilor și obiceiurilor gastronomice specifice poporului român. Ea este diversă, cuprinde nenumărate obiceiuri și tradiții culinare, mâncăruri specifice, împreună cu obiceiuri provenite prin intersectarea culturii gastronomice cu tradiții ale altor popoare, cu care poporul român a intrat în contact dea lungul istoriei</a:t>
            </a:r>
            <a:endParaRPr lang="en-US" sz="2400" dirty="0">
              <a:latin typeface="Times New Roman" pitchFamily="18" charset="0"/>
              <a:cs typeface="Times New Roman" pitchFamily="18" charset="0"/>
            </a:endParaRPr>
          </a:p>
        </p:txBody>
      </p:sp>
      <p:pic>
        <p:nvPicPr>
          <p:cNvPr id="7" name="Picture 21" descr="Picture1.png"/>
          <p:cNvPicPr>
            <a:picLocks noChangeAspect="1" noChangeArrowheads="1"/>
          </p:cNvPicPr>
          <p:nvPr/>
        </p:nvPicPr>
        <p:blipFill>
          <a:blip r:embed="rId2"/>
          <a:srcRect/>
          <a:stretch>
            <a:fillRect/>
          </a:stretch>
        </p:blipFill>
        <p:spPr bwMode="auto">
          <a:xfrm>
            <a:off x="812695" y="4572000"/>
            <a:ext cx="1993641" cy="1790700"/>
          </a:xfrm>
          <a:prstGeom prst="rect">
            <a:avLst/>
          </a:prstGeom>
          <a:noFill/>
        </p:spPr>
      </p:pic>
      <p:pic>
        <p:nvPicPr>
          <p:cNvPr id="8" name="Picture 22" descr="1415197159324476b0.jpg"/>
          <p:cNvPicPr>
            <a:picLocks noChangeAspect="1" noChangeArrowheads="1"/>
          </p:cNvPicPr>
          <p:nvPr/>
        </p:nvPicPr>
        <p:blipFill>
          <a:blip r:embed="rId3" cstate="print"/>
          <a:srcRect/>
          <a:stretch>
            <a:fillRect/>
          </a:stretch>
        </p:blipFill>
        <p:spPr bwMode="auto">
          <a:xfrm>
            <a:off x="8939636" y="4038600"/>
            <a:ext cx="2273004" cy="1219200"/>
          </a:xfrm>
          <a:prstGeom prst="rect">
            <a:avLst/>
          </a:prstGeom>
          <a:noFill/>
        </p:spPr>
      </p:pic>
      <p:pic>
        <p:nvPicPr>
          <p:cNvPr id="9" name="Picture 8"/>
          <p:cNvPicPr>
            <a:picLocks noChangeAspect="1" noChangeArrowheads="1"/>
          </p:cNvPicPr>
          <p:nvPr/>
        </p:nvPicPr>
        <p:blipFill>
          <a:blip r:embed="rId4"/>
          <a:srcRect/>
          <a:stretch>
            <a:fillRect/>
          </a:stretch>
        </p:blipFill>
        <p:spPr bwMode="auto">
          <a:xfrm rot="-257709">
            <a:off x="4020714" y="4255359"/>
            <a:ext cx="2353427" cy="1244600"/>
          </a:xfrm>
          <a:prstGeom prst="rect">
            <a:avLst/>
          </a:prstGeom>
          <a:noFill/>
        </p:spPr>
      </p:pic>
      <p:pic>
        <p:nvPicPr>
          <p:cNvPr id="10" name="Picture 7"/>
          <p:cNvPicPr>
            <a:picLocks noChangeAspect="1" noChangeArrowheads="1"/>
          </p:cNvPicPr>
          <p:nvPr/>
        </p:nvPicPr>
        <p:blipFill>
          <a:blip r:embed="rId5"/>
          <a:srcRect/>
          <a:stretch>
            <a:fillRect/>
          </a:stretch>
        </p:blipFill>
        <p:spPr bwMode="auto">
          <a:xfrm>
            <a:off x="6907901" y="4648202"/>
            <a:ext cx="1549198" cy="1628775"/>
          </a:xfrm>
          <a:prstGeom prst="rect">
            <a:avLst/>
          </a:prstGeom>
          <a:noFill/>
        </p:spPr>
      </p:pic>
      <p:pic>
        <p:nvPicPr>
          <p:cNvPr id="11" name="Picture 5"/>
          <p:cNvPicPr>
            <a:picLocks noChangeAspect="1" noChangeArrowheads="1"/>
          </p:cNvPicPr>
          <p:nvPr/>
        </p:nvPicPr>
        <p:blipFill>
          <a:blip r:embed="rId6"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1" y="0"/>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2" name="Rectangle 6"/>
          <p:cNvSpPr>
            <a:spLocks noChangeArrowheads="1"/>
          </p:cNvSpPr>
          <p:nvPr/>
        </p:nvSpPr>
        <p:spPr bwMode="auto">
          <a:xfrm>
            <a:off x="1" y="5095875"/>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3" name="Rectangle 7"/>
          <p:cNvSpPr>
            <a:spLocks noChangeArrowheads="1"/>
          </p:cNvSpPr>
          <p:nvPr/>
        </p:nvSpPr>
        <p:spPr bwMode="auto">
          <a:xfrm>
            <a:off x="406347" y="533400"/>
            <a:ext cx="10971372" cy="3277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Char char="•"/>
              <a:tabLst/>
            </a:pPr>
            <a:r>
              <a:rPr kumimoji="0" lang="ro-RO" altLang="ja-JP" sz="1800" b="1" i="0" u="sng"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Zacusca</a:t>
            </a:r>
            <a:r>
              <a:rPr kumimoji="0" lang="ro-RO" altLang="ja-JP" sz="18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a:t>
            </a:r>
            <a:r>
              <a:rPr kumimoji="0" lang="ro-RO" altLang="ja-JP" sz="1800" b="1" i="0" u="sng"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de ghebe</a:t>
            </a:r>
            <a:r>
              <a:rPr kumimoji="0" lang="ro-RO" altLang="ja-JP" sz="18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poate fi prânzul ideal când eşti pe fugă, dar și o gustare consistent in post. Vitaminele conţinute de legume fac produsul sănătos dar şi o masă perfectă. Noi ne ghidăm după următoarea reţeta:</a:t>
            </a:r>
            <a:endParaRPr kumimoji="0" lang="en-US" altLang="ja-JP" sz="18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tabLst/>
            </a:pPr>
            <a:endParaRPr kumimoji="0" lang="en-US" altLang="ja-JP"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ja-JP"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Se îndepărtează partea inferioară a cuibului de ghebe. După ce au fost bine alese şi spălate se vor pune ghebele la fiert în apă cu sare. După fierbere , ghebele se spală sub jet de apă într-o sită apoi se lasă la scurs.Se curăţă ceapă, se toacă şi se pune în uleiul încins pentru o călire uşoară. După ce ceapa este fiartă bine se adaugă ardeiul copt tăiat fâşii sau dat prin maşina de tocat.Se amestecă bine cu ceapă, iar după 1-2 minute se adaugă puţină apă fierbinte şi se lasă la fiert până scade şi începe să iasă uleiul la supafaţă. Se potriveşte de sare. Între timp ghebele scurse bine se dau prin maşina de tocat. Se adaugă peste ardei şi ceapă amestecând bine şi aproape continuu. Se adaugă sucul de roşii, piperul şi foile de dafin.Se continuă fierberea amestecând mereu pentru evitarea prinderii de fundul cratiţei. Zacusca este gata atunci când uleiul iese la suprafaţă. Se pune în borcane cu capac, fierbinte şi se acoperă bine în pături până se răcesc.</a:t>
            </a:r>
            <a:endParaRPr kumimoji="0" lang="vi-VN" altLang="ja-JP"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27" name="Picture 5" descr="Imagini pentru poza borcan zacusca cu ghebe"/>
          <p:cNvPicPr>
            <a:picLocks noChangeAspect="1" noChangeArrowheads="1"/>
          </p:cNvPicPr>
          <p:nvPr/>
        </p:nvPicPr>
        <p:blipFill>
          <a:blip r:embed="rId2"/>
          <a:srcRect/>
          <a:stretch>
            <a:fillRect/>
          </a:stretch>
        </p:blipFill>
        <p:spPr bwMode="auto">
          <a:xfrm rot="21209253">
            <a:off x="8635862" y="4133991"/>
            <a:ext cx="1790467" cy="1905000"/>
          </a:xfrm>
          <a:prstGeom prst="rect">
            <a:avLst/>
          </a:prstGeom>
          <a:noFill/>
        </p:spPr>
      </p:pic>
      <p:pic>
        <p:nvPicPr>
          <p:cNvPr id="34826" name="Picture 7"/>
          <p:cNvPicPr>
            <a:picLocks noChangeAspect="1" noChangeArrowheads="1"/>
          </p:cNvPicPr>
          <p:nvPr/>
        </p:nvPicPr>
        <p:blipFill>
          <a:blip r:embed="rId3"/>
          <a:srcRect/>
          <a:stretch>
            <a:fillRect/>
          </a:stretch>
        </p:blipFill>
        <p:spPr bwMode="auto">
          <a:xfrm rot="286442">
            <a:off x="5378599" y="4282212"/>
            <a:ext cx="2241259" cy="1184275"/>
          </a:xfrm>
          <a:prstGeom prst="rect">
            <a:avLst/>
          </a:prstGeom>
          <a:noFill/>
        </p:spPr>
      </p:pic>
      <p:pic>
        <p:nvPicPr>
          <p:cNvPr id="34825" name="Picture 9"/>
          <p:cNvPicPr>
            <a:picLocks noChangeAspect="1" noChangeArrowheads="1"/>
          </p:cNvPicPr>
          <p:nvPr/>
        </p:nvPicPr>
        <p:blipFill>
          <a:blip r:embed="rId4" cstate="print"/>
          <a:srcRect/>
          <a:stretch>
            <a:fillRect/>
          </a:stretch>
        </p:blipFill>
        <p:spPr bwMode="auto">
          <a:xfrm rot="-245850">
            <a:off x="3256235" y="4556376"/>
            <a:ext cx="1754489" cy="1647825"/>
          </a:xfrm>
          <a:prstGeom prst="rect">
            <a:avLst/>
          </a:prstGeom>
          <a:noFill/>
        </p:spPr>
      </p:pic>
      <p:pic>
        <p:nvPicPr>
          <p:cNvPr id="34824" name="Picture 10"/>
          <p:cNvPicPr>
            <a:picLocks noChangeAspect="1" noChangeArrowheads="1"/>
          </p:cNvPicPr>
          <p:nvPr/>
        </p:nvPicPr>
        <p:blipFill>
          <a:blip r:embed="rId5"/>
          <a:srcRect/>
          <a:stretch>
            <a:fillRect/>
          </a:stretch>
        </p:blipFill>
        <p:spPr bwMode="auto">
          <a:xfrm rot="432033" flipH="1">
            <a:off x="1148632" y="4497104"/>
            <a:ext cx="1324861" cy="1401763"/>
          </a:xfrm>
          <a:prstGeom prst="rect">
            <a:avLst/>
          </a:prstGeom>
          <a:noFill/>
        </p:spPr>
      </p:pic>
      <p:sp>
        <p:nvSpPr>
          <p:cNvPr id="34828" name="Rectangle 12"/>
          <p:cNvSpPr>
            <a:spLocks noChangeArrowheads="1"/>
          </p:cNvSpPr>
          <p:nvPr/>
        </p:nvSpPr>
        <p:spPr bwMode="auto">
          <a:xfrm>
            <a:off x="1" y="0"/>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9" name="Rectangle 13"/>
          <p:cNvSpPr>
            <a:spLocks noChangeArrowheads="1"/>
          </p:cNvSpPr>
          <p:nvPr/>
        </p:nvSpPr>
        <p:spPr bwMode="auto">
          <a:xfrm>
            <a:off x="1" y="2362200"/>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0" name="Rectangle 14"/>
          <p:cNvSpPr>
            <a:spLocks noChangeArrowheads="1"/>
          </p:cNvSpPr>
          <p:nvPr/>
        </p:nvSpPr>
        <p:spPr bwMode="auto">
          <a:xfrm>
            <a:off x="1" y="3546475"/>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1" name="Rectangle 15"/>
          <p:cNvSpPr>
            <a:spLocks noChangeArrowheads="1"/>
          </p:cNvSpPr>
          <p:nvPr/>
        </p:nvSpPr>
        <p:spPr bwMode="auto">
          <a:xfrm>
            <a:off x="1" y="5194300"/>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2" name="Rectangle 16"/>
          <p:cNvSpPr>
            <a:spLocks noChangeArrowheads="1"/>
          </p:cNvSpPr>
          <p:nvPr/>
        </p:nvSpPr>
        <p:spPr bwMode="auto">
          <a:xfrm>
            <a:off x="1" y="6596063"/>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Picture 5"/>
          <p:cNvPicPr>
            <a:picLocks noChangeAspect="1" noChangeArrowheads="1"/>
          </p:cNvPicPr>
          <p:nvPr/>
        </p:nvPicPr>
        <p:blipFill>
          <a:blip r:embed="rId6"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7"/>
          <p:cNvPicPr>
            <a:picLocks noChangeAspect="1" noChangeArrowheads="1"/>
          </p:cNvPicPr>
          <p:nvPr/>
        </p:nvPicPr>
        <p:blipFill>
          <a:blip r:embed="rId2" cstate="print"/>
          <a:srcRect/>
          <a:stretch>
            <a:fillRect/>
          </a:stretch>
        </p:blipFill>
        <p:spPr bwMode="auto">
          <a:xfrm>
            <a:off x="1726975" y="4648200"/>
            <a:ext cx="2565067" cy="1562100"/>
          </a:xfrm>
          <a:prstGeom prst="rect">
            <a:avLst/>
          </a:prstGeom>
          <a:noFill/>
        </p:spPr>
      </p:pic>
      <p:pic>
        <p:nvPicPr>
          <p:cNvPr id="36865" name="Picture 19" descr="tocana de legume pentru iarna Lecturi si Arome"/>
          <p:cNvPicPr>
            <a:picLocks noChangeAspect="1" noChangeArrowheads="1"/>
          </p:cNvPicPr>
          <p:nvPr/>
        </p:nvPicPr>
        <p:blipFill>
          <a:blip r:embed="rId3"/>
          <a:srcRect/>
          <a:stretch>
            <a:fillRect/>
          </a:stretch>
        </p:blipFill>
        <p:spPr bwMode="auto">
          <a:xfrm rot="277521">
            <a:off x="7004746" y="4348916"/>
            <a:ext cx="2101577" cy="1854200"/>
          </a:xfrm>
          <a:prstGeom prst="rect">
            <a:avLst/>
          </a:prstGeom>
          <a:noFill/>
        </p:spPr>
      </p:pic>
      <p:sp>
        <p:nvSpPr>
          <p:cNvPr id="36867" name="Rectangle 3"/>
          <p:cNvSpPr>
            <a:spLocks noChangeArrowheads="1"/>
          </p:cNvSpPr>
          <p:nvPr/>
        </p:nvSpPr>
        <p:spPr bwMode="auto">
          <a:xfrm>
            <a:off x="203174" y="685801"/>
            <a:ext cx="11682479"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Char char="•"/>
              <a:tabLst/>
            </a:pP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La fel ca şi zacusca, şi </a:t>
            </a:r>
            <a:r>
              <a:rPr kumimoji="0" lang="ro-RO" altLang="ja-JP" sz="2000" b="1" i="0" u="sng"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tocana</a:t>
            </a: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poate fi un prânz săţios, gustos şi sănătos. Reţeta noastră este păstrată de la bunicii noştri iar gustul este neschimbat.</a:t>
            </a:r>
            <a:endParaRPr kumimoji="0" lang="en-US"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tabLst/>
            </a:pP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vi-VN"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Orezul se spală şi se pune la fiert în cantitate dublă de apă cu sare, iar după fierbere, se lasă deoparte.Legumele se spală şi se curăţă de coajă, seminţe</a:t>
            </a: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a:t>
            </a:r>
            <a:r>
              <a:rPr kumimoji="0" lang="vi-VN"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Ceap</a:t>
            </a: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a</a:t>
            </a:r>
            <a:r>
              <a:rPr kumimoji="0" lang="vi-VN"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se toacă mărunt, vinetele, roşiile şi ardeii graşi se taie cubuleţe, iar morcovii–rondele micuţe/jumătăţi sau sferturi de rondele, dacă morcovii sunt mai mari.Se încinge uleiul şi se căleşte ceapă puţin.Se adaugă morcovul, roşiile şi ardeii graşi şi se mai ţin pe foc până se înmoaie puţin.Se adaugă vinetele, mazărea şi restul de supa/apa. Se lasă la fiert până când legumele se înmoaie bine.Se adaugă orezul fiert şi scurs, sarea, piperul şi verdeţurile.Se amesteca uşor pentru omogenizare, după care se stinge focul, se pune capacul şi se lăsa 10 min. să se întrepătrundă aromele.</a:t>
            </a: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8" name="Rectangle 4"/>
          <p:cNvSpPr>
            <a:spLocks noChangeArrowheads="1"/>
          </p:cNvSpPr>
          <p:nvPr/>
        </p:nvSpPr>
        <p:spPr bwMode="auto">
          <a:xfrm>
            <a:off x="1" y="2019300"/>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9" name="Rectangle 5"/>
          <p:cNvSpPr>
            <a:spLocks noChangeArrowheads="1"/>
          </p:cNvSpPr>
          <p:nvPr/>
        </p:nvSpPr>
        <p:spPr bwMode="auto">
          <a:xfrm>
            <a:off x="1" y="3873500"/>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5"/>
          <p:cNvPicPr>
            <a:picLocks noChangeAspect="1" noChangeArrowheads="1"/>
          </p:cNvPicPr>
          <p:nvPr/>
        </p:nvPicPr>
        <p:blipFill>
          <a:blip r:embed="rId4"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0" descr="Imagini pentru salata muraturi asortate pentru iarna"/>
          <p:cNvPicPr>
            <a:picLocks noChangeAspect="1" noChangeArrowheads="1"/>
          </p:cNvPicPr>
          <p:nvPr/>
        </p:nvPicPr>
        <p:blipFill>
          <a:blip r:embed="rId2" cstate="print"/>
          <a:srcRect/>
          <a:stretch>
            <a:fillRect/>
          </a:stretch>
        </p:blipFill>
        <p:spPr bwMode="auto">
          <a:xfrm>
            <a:off x="8431703" y="152400"/>
            <a:ext cx="2780938" cy="1485900"/>
          </a:xfrm>
          <a:prstGeom prst="rect">
            <a:avLst/>
          </a:prstGeom>
          <a:noFill/>
        </p:spPr>
      </p:pic>
      <p:pic>
        <p:nvPicPr>
          <p:cNvPr id="37890" name="Picture 21" descr="Imagini pentru salata muraturi asortate pentru iarna"/>
          <p:cNvPicPr>
            <a:picLocks noChangeAspect="1" noChangeArrowheads="1"/>
          </p:cNvPicPr>
          <p:nvPr/>
        </p:nvPicPr>
        <p:blipFill>
          <a:blip r:embed="rId3" cstate="print"/>
          <a:srcRect/>
          <a:stretch>
            <a:fillRect/>
          </a:stretch>
        </p:blipFill>
        <p:spPr bwMode="auto">
          <a:xfrm>
            <a:off x="1625390" y="4876800"/>
            <a:ext cx="2653954" cy="1485900"/>
          </a:xfrm>
          <a:prstGeom prst="rect">
            <a:avLst/>
          </a:prstGeom>
          <a:noFill/>
        </p:spPr>
      </p:pic>
      <p:pic>
        <p:nvPicPr>
          <p:cNvPr id="37889" name="Picture 22" descr="Imagini pentru gogosari in sos"/>
          <p:cNvPicPr>
            <a:picLocks noChangeAspect="1" noChangeArrowheads="1"/>
          </p:cNvPicPr>
          <p:nvPr/>
        </p:nvPicPr>
        <p:blipFill>
          <a:blip r:embed="rId4" cstate="print"/>
          <a:srcRect/>
          <a:stretch>
            <a:fillRect/>
          </a:stretch>
        </p:blipFill>
        <p:spPr bwMode="auto">
          <a:xfrm>
            <a:off x="6171406" y="4724400"/>
            <a:ext cx="2501575" cy="1485900"/>
          </a:xfrm>
          <a:prstGeom prst="rect">
            <a:avLst/>
          </a:prstGeom>
          <a:noFill/>
        </p:spPr>
      </p:pic>
      <p:sp>
        <p:nvSpPr>
          <p:cNvPr id="37892" name="Rectangle 4"/>
          <p:cNvSpPr>
            <a:spLocks noChangeArrowheads="1"/>
          </p:cNvSpPr>
          <p:nvPr/>
        </p:nvSpPr>
        <p:spPr bwMode="auto">
          <a:xfrm>
            <a:off x="304760" y="1676400"/>
            <a:ext cx="11885653"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Char char="•"/>
              <a:tabLst/>
            </a:pPr>
            <a:r>
              <a:rPr kumimoji="0" lang="ro-RO" altLang="ja-JP" sz="2000" b="1" i="0" u="sng"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Murăturile</a:t>
            </a: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sunt aliaţii mâncărurilor sănătoase oferindu-le un gust minunat şi totodată sănătos. Vechea noastră reţeta ne aduce mereu clienţi cu zâmbetul pe buze ce ne lăuda mereu produsele.</a:t>
            </a: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vi-VN"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Gogonelele se lasă întregi, celelalte se pot lăsa şi ele la fel.Se taie morcovii, rădăcina de ţelină, sfecla roşie, conopida bucheţele, usturoiul lăsat căţei întregi. După ce se aşează alternând după poftă şi plac tot ce dorim să murăm în recipient, se pregăteşte o saramură astfel: la un litru de lichid se va dizolva o lingură cu vârf de sare grunjoasă. Apa se fierbe, se pune sarea la dizolvat şi bucheţelul de cimbru,se lasă 10 minute şi apoi se toarnă în recipientul în care am aşezat legumele pentru murare până când zeama le acoperă.</a:t>
            </a: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altLang="ja-JP"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endParaRPr kumimoji="0" lang="ro-RO"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3" name="Rectangle 5"/>
          <p:cNvSpPr>
            <a:spLocks noChangeArrowheads="1"/>
          </p:cNvSpPr>
          <p:nvPr/>
        </p:nvSpPr>
        <p:spPr bwMode="auto">
          <a:xfrm>
            <a:off x="1" y="4914900"/>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5"/>
          <p:cNvPicPr>
            <a:picLocks noChangeAspect="1" noChangeArrowheads="1"/>
          </p:cNvPicPr>
          <p:nvPr/>
        </p:nvPicPr>
        <p:blipFill>
          <a:blip r:embed="rId5"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380206" y="609600"/>
            <a:ext cx="11479306" cy="3116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Char char="•"/>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Mâncarea e mai gustoasă şi sănătoasă cu </a:t>
            </a:r>
            <a:r>
              <a:rPr kumimoji="0" lang="ro-RO" altLang="ja-JP" sz="2400" b="1" i="0" u="sng"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zarzavat</a:t>
            </a: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decât cu Delikat. Reţeta care face zarzavatul mai bun decât Delikat-ul este:</a:t>
            </a:r>
            <a:endParaRPr kumimoji="0" lang="en-US"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Char char="•"/>
              <a:tabLst/>
            </a:pP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vi-VN"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Ardeiul se spală, se curăţ</a:t>
            </a: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ă</a:t>
            </a:r>
            <a:r>
              <a:rPr kumimoji="0" lang="vi-VN"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şi se taie cuburi cât mai mici. Rădacinoasele se dau prin r</a:t>
            </a: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ă</a:t>
            </a:r>
            <a:r>
              <a:rPr kumimoji="0" lang="vi-VN"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zătoare, după ce au fost curăţate şi spălate. Verdeaţa se toacă mărunt.Se amestecă totul, împreună cu sarea, într-un vas încăpător şi se lasă acoperit 24h.A doua zi se presează bine zarzavatul pentru a îndepărta zeama pe care o lasă şi se pune în borcane, pe care le veţi capsa</a:t>
            </a: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a:t>
            </a: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7" name="Rectangle 5"/>
          <p:cNvSpPr>
            <a:spLocks noChangeArrowheads="1"/>
          </p:cNvSpPr>
          <p:nvPr/>
        </p:nvSpPr>
        <p:spPr bwMode="auto">
          <a:xfrm>
            <a:off x="1" y="2005013"/>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8" name="Rectangle 6"/>
          <p:cNvSpPr>
            <a:spLocks noChangeArrowheads="1"/>
          </p:cNvSpPr>
          <p:nvPr/>
        </p:nvSpPr>
        <p:spPr bwMode="auto">
          <a:xfrm>
            <a:off x="1" y="3659188"/>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919" name="Rectangle 7"/>
          <p:cNvSpPr>
            <a:spLocks noChangeArrowheads="1"/>
          </p:cNvSpPr>
          <p:nvPr/>
        </p:nvSpPr>
        <p:spPr bwMode="auto">
          <a:xfrm>
            <a:off x="1" y="5002213"/>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7"/>
          <p:cNvPicPr>
            <a:picLocks noChangeAspect="1" noChangeArrowheads="1"/>
          </p:cNvPicPr>
          <p:nvPr/>
        </p:nvPicPr>
        <p:blipFill>
          <a:blip r:embed="rId3"/>
          <a:srcRect/>
          <a:stretch>
            <a:fillRect/>
          </a:stretch>
        </p:blipFill>
        <p:spPr bwMode="auto">
          <a:xfrm>
            <a:off x="2513806" y="4419600"/>
            <a:ext cx="1981200" cy="2082967"/>
          </a:xfrm>
          <a:prstGeom prst="rect">
            <a:avLst/>
          </a:prstGeom>
          <a:noFill/>
        </p:spPr>
      </p:pic>
      <p:pic>
        <p:nvPicPr>
          <p:cNvPr id="7" name="Picture 5"/>
          <p:cNvPicPr>
            <a:picLocks noChangeAspect="1" noChangeArrowheads="1"/>
          </p:cNvPicPr>
          <p:nvPr/>
        </p:nvPicPr>
        <p:blipFill>
          <a:blip r:embed="rId4" cstate="print"/>
          <a:srcRect/>
          <a:stretch>
            <a:fillRect/>
          </a:stretch>
        </p:blipFill>
        <p:spPr bwMode="auto">
          <a:xfrm>
            <a:off x="10362405" y="5709428"/>
            <a:ext cx="1828007" cy="1148571"/>
          </a:xfrm>
          <a:prstGeom prst="rect">
            <a:avLst/>
          </a:prstGeom>
          <a:noFill/>
          <a:ln w="9525">
            <a:noFill/>
            <a:miter lim="800000"/>
            <a:headEnd/>
            <a:tailEnd/>
          </a:ln>
        </p:spPr>
      </p:pic>
      <p:pic>
        <p:nvPicPr>
          <p:cNvPr id="8" name="video-1489488208.mp4">
            <a:hlinkClick r:id="" action="ppaction://media"/>
          </p:cNvPr>
          <p:cNvPicPr>
            <a:picLocks noRot="1" noChangeAspect="1"/>
          </p:cNvPicPr>
          <p:nvPr>
            <a:videoFile r:link="rId1"/>
          </p:nvPr>
        </p:nvPicPr>
        <p:blipFill>
          <a:blip r:embed="rId5"/>
          <a:stretch>
            <a:fillRect/>
          </a:stretch>
        </p:blipFill>
        <p:spPr>
          <a:xfrm>
            <a:off x="5485606" y="3886200"/>
            <a:ext cx="4495800" cy="2628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1" descr="Imagini pentru magiun de prune"/>
          <p:cNvPicPr>
            <a:picLocks noChangeAspect="1" noChangeArrowheads="1"/>
          </p:cNvPicPr>
          <p:nvPr/>
        </p:nvPicPr>
        <p:blipFill>
          <a:blip r:embed="rId2" cstate="print"/>
          <a:srcRect/>
          <a:stretch>
            <a:fillRect/>
          </a:stretch>
        </p:blipFill>
        <p:spPr bwMode="auto">
          <a:xfrm rot="232649">
            <a:off x="7516267" y="3893097"/>
            <a:ext cx="2510040" cy="1547813"/>
          </a:xfrm>
          <a:prstGeom prst="rect">
            <a:avLst/>
          </a:prstGeom>
          <a:noFill/>
        </p:spPr>
      </p:pic>
      <p:pic>
        <p:nvPicPr>
          <p:cNvPr id="39938" name="Picture 11"/>
          <p:cNvPicPr>
            <a:picLocks noChangeAspect="1" noChangeArrowheads="1"/>
          </p:cNvPicPr>
          <p:nvPr/>
        </p:nvPicPr>
        <p:blipFill>
          <a:blip r:embed="rId3"/>
          <a:srcRect/>
          <a:stretch>
            <a:fillRect/>
          </a:stretch>
        </p:blipFill>
        <p:spPr bwMode="auto">
          <a:xfrm rot="-257709">
            <a:off x="4247966" y="4452665"/>
            <a:ext cx="2979878" cy="1654175"/>
          </a:xfrm>
          <a:prstGeom prst="rect">
            <a:avLst/>
          </a:prstGeom>
          <a:noFill/>
        </p:spPr>
      </p:pic>
      <p:pic>
        <p:nvPicPr>
          <p:cNvPr id="39937" name="Picture 12"/>
          <p:cNvPicPr>
            <a:picLocks noChangeAspect="1" noChangeArrowheads="1"/>
          </p:cNvPicPr>
          <p:nvPr/>
        </p:nvPicPr>
        <p:blipFill>
          <a:blip r:embed="rId4"/>
          <a:srcRect/>
          <a:stretch>
            <a:fillRect/>
          </a:stretch>
        </p:blipFill>
        <p:spPr bwMode="auto">
          <a:xfrm>
            <a:off x="608806" y="4495800"/>
            <a:ext cx="3276174" cy="1343025"/>
          </a:xfrm>
          <a:prstGeom prst="rect">
            <a:avLst/>
          </a:prstGeom>
          <a:noFill/>
        </p:spPr>
      </p:pic>
      <p:sp>
        <p:nvSpPr>
          <p:cNvPr id="39940" name="Rectangle 4"/>
          <p:cNvSpPr>
            <a:spLocks noChangeArrowheads="1"/>
          </p:cNvSpPr>
          <p:nvPr/>
        </p:nvSpPr>
        <p:spPr bwMode="auto">
          <a:xfrm>
            <a:off x="304760" y="685801"/>
            <a:ext cx="11885653"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Char char="•"/>
              <a:tabLst/>
            </a:pPr>
            <a:r>
              <a:rPr kumimoji="0" lang="ro-RO" altLang="ja-JP" sz="2000" b="1" i="0" u="sng"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Gemurile</a:t>
            </a:r>
            <a:r>
              <a:rPr kumimoji="0" lang="ro-RO" altLang="ja-JP" sz="2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noastre sunt create cu </a:t>
            </a: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îndemânarea bucătarilor noştri calificaţi ce au cunoştinţe în reţetele  bunicii. Produsul nostru bio este preparat cu grijă după următoarea reţeta:</a:t>
            </a:r>
            <a:endParaRPr kumimoji="0" lang="en-US"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tabLst/>
            </a:pP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altLang="ja-JP" sz="2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Fructele se spală, se scot sâmburi,codiţele se pun într-un vas mare şi se lasă cel puţin 2 ore cu zahărul peste ele pentru a-şi lăsa zeama necesară fierberii.Se pun la fiert, întâi la foc mare, apoi la foc mic, amestecându-se cu atenţie pentru a se evita lipirea dar şi pentru a nu transforma gemul într-un piure. Ca un mic truc, în oală în care se pun fructele la fiert se pun pe fund câteva picături de ulei. Atenţie însă: acest truc nu garantează că gemul nu se va lipi de vas dacă este lăsat nesupravegheat.</a:t>
            </a: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1" y="2005013"/>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2" name="Rectangle 6"/>
          <p:cNvSpPr>
            <a:spLocks noChangeArrowheads="1"/>
          </p:cNvSpPr>
          <p:nvPr/>
        </p:nvSpPr>
        <p:spPr bwMode="auto">
          <a:xfrm>
            <a:off x="1" y="3659188"/>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43" name="Rectangle 7"/>
          <p:cNvSpPr>
            <a:spLocks noChangeArrowheads="1"/>
          </p:cNvSpPr>
          <p:nvPr/>
        </p:nvSpPr>
        <p:spPr bwMode="auto">
          <a:xfrm>
            <a:off x="1" y="5002213"/>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5"/>
          <p:cNvPicPr>
            <a:picLocks noChangeAspect="1" noChangeArrowheads="1"/>
          </p:cNvPicPr>
          <p:nvPr/>
        </p:nvPicPr>
        <p:blipFill>
          <a:blip r:embed="rId5"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13"/>
          <p:cNvPicPr>
            <a:picLocks noChangeAspect="1" noChangeArrowheads="1"/>
          </p:cNvPicPr>
          <p:nvPr/>
        </p:nvPicPr>
        <p:blipFill>
          <a:blip r:embed="rId2"/>
          <a:srcRect/>
          <a:stretch>
            <a:fillRect/>
          </a:stretch>
        </p:blipFill>
        <p:spPr bwMode="auto">
          <a:xfrm rot="-422476">
            <a:off x="1073924" y="4346977"/>
            <a:ext cx="1902636" cy="2041525"/>
          </a:xfrm>
          <a:prstGeom prst="rect">
            <a:avLst/>
          </a:prstGeom>
          <a:noFill/>
        </p:spPr>
      </p:pic>
      <p:pic>
        <p:nvPicPr>
          <p:cNvPr id="40962" name="Picture 15"/>
          <p:cNvPicPr>
            <a:picLocks noChangeAspect="1" noChangeArrowheads="1"/>
          </p:cNvPicPr>
          <p:nvPr/>
        </p:nvPicPr>
        <p:blipFill>
          <a:blip r:embed="rId3"/>
          <a:srcRect/>
          <a:stretch>
            <a:fillRect/>
          </a:stretch>
        </p:blipFill>
        <p:spPr bwMode="auto">
          <a:xfrm>
            <a:off x="4190206" y="4343400"/>
            <a:ext cx="2882524" cy="1533525"/>
          </a:xfrm>
          <a:prstGeom prst="rect">
            <a:avLst/>
          </a:prstGeom>
          <a:noFill/>
        </p:spPr>
      </p:pic>
      <p:pic>
        <p:nvPicPr>
          <p:cNvPr id="40961" name="Picture 16"/>
          <p:cNvPicPr>
            <a:picLocks noChangeAspect="1" noChangeArrowheads="1"/>
          </p:cNvPicPr>
          <p:nvPr/>
        </p:nvPicPr>
        <p:blipFill>
          <a:blip r:embed="rId4"/>
          <a:srcRect/>
          <a:stretch>
            <a:fillRect/>
          </a:stretch>
        </p:blipFill>
        <p:spPr bwMode="auto">
          <a:xfrm rot="330737">
            <a:off x="8079537" y="4578183"/>
            <a:ext cx="1798933" cy="1738313"/>
          </a:xfrm>
          <a:prstGeom prst="rect">
            <a:avLst/>
          </a:prstGeom>
          <a:noFill/>
        </p:spPr>
      </p:pic>
      <p:sp>
        <p:nvSpPr>
          <p:cNvPr id="40964" name="Rectangle 4"/>
          <p:cNvSpPr>
            <a:spLocks noChangeArrowheads="1"/>
          </p:cNvSpPr>
          <p:nvPr/>
        </p:nvSpPr>
        <p:spPr bwMode="auto">
          <a:xfrm>
            <a:off x="406348" y="381001"/>
            <a:ext cx="1158089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Char char="•"/>
              <a:tabLst/>
            </a:pPr>
            <a:r>
              <a:rPr kumimoji="0" lang="ro-RO" altLang="ja-JP" sz="2000" b="1" i="0" u="sng"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a:t>
            </a:r>
            <a:r>
              <a:rPr kumimoji="0" lang="ro-RO" altLang="ja-JP" sz="2000" b="1" i="0" u="sng"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ulce</a:t>
            </a:r>
            <a:r>
              <a:rPr kumimoji="0" lang="ro-RO" altLang="ja-JP" sz="2000" b="1" i="0" u="sng"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ţurile</a:t>
            </a:r>
            <a:r>
              <a:rPr kumimoji="0" lang="ro-RO" altLang="ja-JP" sz="2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sunt perfecte pentru deserturile clienţilor </a:t>
            </a: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noştri cu gusturi rafinate. Dibacele mâini ale bucătarului nostru urmăreşte următoarea reţeta:</a:t>
            </a:r>
            <a:endParaRPr kumimoji="0" lang="en-US"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Char char="•"/>
              <a:tabLst/>
            </a:pP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altLang="ja-JP"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Se spală fructele şi îndepărtează codiţele, sîmburii. Se aşează într-un vas adânc fructele şi zahărul în straturi succesive. Se introduce vasul la rece pentru 12-24 de ore. Se răzuieşte fin coaja de lămâie. Este foarte posibil ca lămâia să fie cerată. Spălaţi lămâia în câteva ape călduţe şi ştergeţi-o bine cu un prosop. Extrageţi sucul din lămâie. Scurgeţi lichidul lăsat de fructe şi zahăr şi puneţi-l la fiert la foc mic împreună cu coajă şi zeama de lămâie. Păstraţi fructele deoparte. Fierbeţi sucul fructelor timp de aproximativ 40 de minute, la foc mic, amestecând constant, până se leagă. Adăugaţi fructele şi romul şi mai fierbeţi la foc mic încă 20 de minute. Încălziţi borcanele în cuptor. Turnaţi dulceaţa în borcane şi puneţi-le capac. Întoarceţi borcanele cu capul în jos şi acoperiţi-le cu o pătură.</a:t>
            </a: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1" y="2498725"/>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6" name="Rectangle 6"/>
          <p:cNvSpPr>
            <a:spLocks noChangeArrowheads="1"/>
          </p:cNvSpPr>
          <p:nvPr/>
        </p:nvSpPr>
        <p:spPr bwMode="auto">
          <a:xfrm>
            <a:off x="1" y="4032250"/>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7" name="Rectangle 7"/>
          <p:cNvSpPr>
            <a:spLocks noChangeArrowheads="1"/>
          </p:cNvSpPr>
          <p:nvPr/>
        </p:nvSpPr>
        <p:spPr bwMode="auto">
          <a:xfrm>
            <a:off x="1" y="5770563"/>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5"/>
          <p:cNvPicPr>
            <a:picLocks noChangeAspect="1" noChangeArrowheads="1"/>
          </p:cNvPicPr>
          <p:nvPr/>
        </p:nvPicPr>
        <p:blipFill>
          <a:blip r:embed="rId5"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04760" y="304800"/>
            <a:ext cx="11885653" cy="49628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Char char="•"/>
              <a:tabLst/>
            </a:pPr>
            <a:r>
              <a:rPr kumimoji="0" lang="ro-RO" altLang="ja-JP" sz="2400" b="1" i="0" u="sng"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Pelteaua</a:t>
            </a: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este "cireaşa de pe tort" pentru un desert ca la carte. Gustul ei bio şi tradiţional atrage clienţii ca un magnet. Este produsă urmărind următoarele intructiuni:</a:t>
            </a:r>
            <a:endParaRPr kumimoji="0" lang="en-US"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Char char="•"/>
              <a:tabLst/>
            </a:pP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Se spala fructele, se desfac boabele de pe cotoare şi se pun într-o cratiţă cu puţină apă. Se fierb un sfert de oră la foc foarte mic, mişcând cratiţa din când în când, până încep boabele să se înmoaie. Se răstoarnă totul pe o sită de păr, deasupra unui castron sau se trec printr-o pânză, lăsând să se scurgă încet. Se lasă să se limpezească. Zeamă obţinută în unul din felurile arătate mai sus, se măsoară şi se pune în cratiţa în proporţie de 1 kg de zahăr la un litru zeama bine limpezita. Se ţine pe marginea aragazului, amestecând, până se topeşte tot zahărul. Se pune apoi pe foc iute şi se ia spumă cu grijă, de câte ori se ridică. Se lasă să fiarbă până se leagă că pentru şerbet. Se încearcă dacă este gata punând puţină peltea pe o farfurioară. După ce s-a răcit, se desparte cu linguriţa În două, formând o cărare. Dacă nu se uneşte la loc, pelteaua este gata. În acest timp se dă vasul la o parte, ca să nu mai fiarbă siropul.</a:t>
            </a: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ja-JP"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985" name="Picture 3"/>
          <p:cNvPicPr>
            <a:picLocks noChangeAspect="1" noChangeArrowheads="1"/>
          </p:cNvPicPr>
          <p:nvPr/>
        </p:nvPicPr>
        <p:blipFill>
          <a:blip r:embed="rId2"/>
          <a:srcRect/>
          <a:stretch>
            <a:fillRect/>
          </a:stretch>
        </p:blipFill>
        <p:spPr bwMode="auto">
          <a:xfrm>
            <a:off x="3047206" y="4953000"/>
            <a:ext cx="2944082" cy="1606888"/>
          </a:xfrm>
          <a:prstGeom prst="rect">
            <a:avLst/>
          </a:prstGeom>
          <a:noFill/>
        </p:spPr>
      </p:pic>
      <p:sp>
        <p:nvSpPr>
          <p:cNvPr id="41987" name="Rectangle 3"/>
          <p:cNvSpPr>
            <a:spLocks noChangeArrowheads="1"/>
          </p:cNvSpPr>
          <p:nvPr/>
        </p:nvSpPr>
        <p:spPr bwMode="auto">
          <a:xfrm>
            <a:off x="1" y="2162175"/>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5"/>
          <p:cNvPicPr>
            <a:picLocks noChangeAspect="1" noChangeArrowheads="1"/>
          </p:cNvPicPr>
          <p:nvPr/>
        </p:nvPicPr>
        <p:blipFill>
          <a:blip r:embed="rId3"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367" y="990601"/>
            <a:ext cx="6093588" cy="4524315"/>
          </a:xfrm>
          <a:prstGeom prst="rect">
            <a:avLst/>
          </a:prstGeom>
        </p:spPr>
        <p:txBody>
          <a:bodyPr>
            <a:spAutoFit/>
          </a:bodyPr>
          <a:lstStyle/>
          <a:p>
            <a:endParaRPr lang="ro-RO" sz="2400" b="1" dirty="0" smtClean="0">
              <a:latin typeface="Times New Roman" pitchFamily="18" charset="0"/>
              <a:cs typeface="Times New Roman" pitchFamily="18" charset="0"/>
            </a:endParaRPr>
          </a:p>
          <a:p>
            <a:r>
              <a:rPr lang="it-IT" sz="2400" b="1" dirty="0" smtClean="0">
                <a:latin typeface="Times New Roman" pitchFamily="18" charset="0"/>
                <a:cs typeface="Times New Roman" pitchFamily="18" charset="0"/>
              </a:rPr>
              <a:t>Cod </a:t>
            </a:r>
            <a:r>
              <a:rPr lang="ro-RO" sz="2400" b="1" dirty="0" smtClean="0">
                <a:latin typeface="Times New Roman" pitchFamily="18" charset="0"/>
                <a:cs typeface="Times New Roman" pitchFamily="18" charset="0"/>
              </a:rPr>
              <a:t>Cifra de afacere</a:t>
            </a:r>
            <a:r>
              <a:rPr lang="ro-RO" sz="2400" dirty="0" smtClean="0">
                <a:latin typeface="Times New Roman" pitchFamily="18" charset="0"/>
                <a:cs typeface="Times New Roman" pitchFamily="18" charset="0"/>
              </a:rPr>
              <a:t> : 485 448lei.</a:t>
            </a:r>
            <a:endParaRPr lang="en-US" sz="2400" dirty="0" smtClean="0">
              <a:latin typeface="Times New Roman" pitchFamily="18" charset="0"/>
              <a:cs typeface="Times New Roman" pitchFamily="18" charset="0"/>
            </a:endParaRPr>
          </a:p>
          <a:p>
            <a:r>
              <a:rPr lang="ro-RO" sz="2400" b="1" dirty="0" smtClean="0">
                <a:latin typeface="Times New Roman" pitchFamily="18" charset="0"/>
                <a:cs typeface="Times New Roman" pitchFamily="18" charset="0"/>
              </a:rPr>
              <a:t>Profitul</a:t>
            </a:r>
            <a:r>
              <a:rPr lang="ro-RO" sz="2400" dirty="0" smtClean="0">
                <a:latin typeface="Times New Roman" pitchFamily="18" charset="0"/>
                <a:cs typeface="Times New Roman" pitchFamily="18" charset="0"/>
              </a:rPr>
              <a:t> : 9 973 lei </a:t>
            </a:r>
            <a:endParaRPr lang="en-US" sz="2400" dirty="0" smtClean="0">
              <a:latin typeface="Times New Roman" pitchFamily="18" charset="0"/>
              <a:cs typeface="Times New Roman" pitchFamily="18" charset="0"/>
            </a:endParaRPr>
          </a:p>
          <a:p>
            <a:r>
              <a:rPr lang="ro-RO" sz="2400" b="1" dirty="0" smtClean="0">
                <a:latin typeface="Times New Roman" pitchFamily="18" charset="0"/>
                <a:cs typeface="Times New Roman" pitchFamily="18" charset="0"/>
              </a:rPr>
              <a:t> Numărul salariaţilor</a:t>
            </a:r>
            <a:r>
              <a:rPr lang="ro-RO" sz="2400" dirty="0" smtClean="0">
                <a:latin typeface="Times New Roman" pitchFamily="18" charset="0"/>
                <a:cs typeface="Times New Roman" pitchFamily="18" charset="0"/>
              </a:rPr>
              <a:t> : 27 persoane</a:t>
            </a:r>
            <a:endParaRPr lang="en-US" sz="2400" dirty="0" smtClean="0">
              <a:latin typeface="Times New Roman" pitchFamily="18" charset="0"/>
              <a:cs typeface="Times New Roman" pitchFamily="18" charset="0"/>
            </a:endParaRPr>
          </a:p>
          <a:p>
            <a:r>
              <a:rPr lang="ro-RO" sz="2400" b="1" dirty="0" smtClean="0">
                <a:latin typeface="Times New Roman" pitchFamily="18" charset="0"/>
                <a:cs typeface="Times New Roman" pitchFamily="18" charset="0"/>
              </a:rPr>
              <a:t>Obiectul de activitate:</a:t>
            </a:r>
            <a:r>
              <a:rPr lang="ro-RO" sz="2400" dirty="0" smtClean="0">
                <a:latin typeface="Times New Roman" pitchFamily="18" charset="0"/>
                <a:cs typeface="Times New Roman" pitchFamily="18" charset="0"/>
              </a:rPr>
              <a:t>prelucrarea şi conservarea fructelor şi legumelor</a:t>
            </a:r>
            <a:endParaRPr lang="en-US" sz="2400" dirty="0" smtClean="0">
              <a:latin typeface="Times New Roman" pitchFamily="18" charset="0"/>
              <a:cs typeface="Times New Roman" pitchFamily="18" charset="0"/>
            </a:endParaRPr>
          </a:p>
          <a:p>
            <a:r>
              <a:rPr lang="ro-RO" sz="2400" dirty="0" smtClean="0">
                <a:latin typeface="Times New Roman" pitchFamily="18" charset="0"/>
                <a:cs typeface="Times New Roman" pitchFamily="18" charset="0"/>
              </a:rPr>
              <a:t> </a:t>
            </a:r>
            <a:r>
              <a:rPr lang="it-IT" sz="2400" b="1" dirty="0" smtClean="0">
                <a:latin typeface="Times New Roman" pitchFamily="18" charset="0"/>
                <a:cs typeface="Times New Roman" pitchFamily="18" charset="0"/>
              </a:rPr>
              <a:t>Forma juridică: este o societate cu răspundere limitată SRL</a:t>
            </a:r>
            <a:endParaRPr lang="en-US"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Natura capitalului:</a:t>
            </a:r>
            <a:r>
              <a:rPr lang="it-IT" sz="2400" b="1" dirty="0" smtClean="0">
                <a:latin typeface="Times New Roman" pitchFamily="18" charset="0"/>
                <a:cs typeface="Times New Roman" pitchFamily="18" charset="0"/>
              </a:rPr>
              <a:t> Capitalul social privat este de: 200 RON împărţit în 10 părţi sociale </a:t>
            </a:r>
            <a:endParaRPr lang="en-US" sz="2400" dirty="0" smtClean="0">
              <a:latin typeface="Times New Roman" pitchFamily="18" charset="0"/>
              <a:cs typeface="Times New Roman" pitchFamily="18" charset="0"/>
            </a:endParaRPr>
          </a:p>
          <a:p>
            <a:r>
              <a:rPr lang="it-IT" sz="2400" b="1" dirty="0" smtClean="0">
                <a:latin typeface="Times New Roman" pitchFamily="18" charset="0"/>
                <a:cs typeface="Times New Roman" pitchFamily="18" charset="0"/>
              </a:rPr>
              <a:t>IBAN în lei :</a:t>
            </a:r>
            <a:r>
              <a:rPr lang="ro-RO" sz="2400" dirty="0" smtClean="0">
                <a:latin typeface="Times New Roman" pitchFamily="18" charset="0"/>
                <a:cs typeface="Times New Roman" pitchFamily="18" charset="0"/>
              </a:rPr>
              <a:t> RO33ROCT1110231210006821</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3" name="Rectangle 2"/>
          <p:cNvSpPr/>
          <p:nvPr/>
        </p:nvSpPr>
        <p:spPr>
          <a:xfrm>
            <a:off x="655659" y="381000"/>
            <a:ext cx="10568262" cy="707886"/>
          </a:xfrm>
          <a:prstGeom prst="rect">
            <a:avLst/>
          </a:prstGeom>
        </p:spPr>
        <p:txBody>
          <a:bodyPr wrap="square">
            <a:spAutoFit/>
          </a:bodyPr>
          <a:lstStyle/>
          <a:p>
            <a:r>
              <a:rPr lang="ro-RO" sz="4000" b="1" dirty="0" smtClean="0">
                <a:solidFill>
                  <a:srgbClr val="C00000"/>
                </a:solidFill>
              </a:rPr>
              <a:t>1. Informaţii generale privind firma de exerciţiu</a:t>
            </a:r>
            <a:endParaRPr lang="ro-RO" sz="4000" dirty="0"/>
          </a:p>
        </p:txBody>
      </p:sp>
      <p:pic>
        <p:nvPicPr>
          <p:cNvPr id="5"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4" descr="Imagini pentru compot de visine"/>
          <p:cNvPicPr>
            <a:picLocks noChangeAspect="1" noChangeArrowheads="1"/>
          </p:cNvPicPr>
          <p:nvPr/>
        </p:nvPicPr>
        <p:blipFill>
          <a:blip r:embed="rId2" cstate="print"/>
          <a:srcRect/>
          <a:stretch>
            <a:fillRect/>
          </a:stretch>
        </p:blipFill>
        <p:spPr bwMode="auto">
          <a:xfrm rot="614841">
            <a:off x="4121906" y="4856901"/>
            <a:ext cx="2450781" cy="1165225"/>
          </a:xfrm>
          <a:prstGeom prst="rect">
            <a:avLst/>
          </a:prstGeom>
          <a:noFill/>
        </p:spPr>
      </p:pic>
      <p:pic>
        <p:nvPicPr>
          <p:cNvPr id="43010" name="Picture 25"/>
          <p:cNvPicPr>
            <a:picLocks noChangeAspect="1" noChangeArrowheads="1"/>
          </p:cNvPicPr>
          <p:nvPr/>
        </p:nvPicPr>
        <p:blipFill>
          <a:blip r:embed="rId3"/>
          <a:srcRect/>
          <a:stretch>
            <a:fillRect/>
          </a:stretch>
        </p:blipFill>
        <p:spPr bwMode="auto">
          <a:xfrm>
            <a:off x="812695" y="5105400"/>
            <a:ext cx="2552368" cy="1371600"/>
          </a:xfrm>
          <a:prstGeom prst="rect">
            <a:avLst/>
          </a:prstGeom>
          <a:noFill/>
        </p:spPr>
      </p:pic>
      <p:pic>
        <p:nvPicPr>
          <p:cNvPr id="43009" name="Picture 26"/>
          <p:cNvPicPr>
            <a:picLocks noChangeAspect="1" noChangeArrowheads="1"/>
          </p:cNvPicPr>
          <p:nvPr/>
        </p:nvPicPr>
        <p:blipFill>
          <a:blip r:embed="rId4"/>
          <a:srcRect/>
          <a:stretch>
            <a:fillRect/>
          </a:stretch>
        </p:blipFill>
        <p:spPr bwMode="auto">
          <a:xfrm>
            <a:off x="7619206" y="4800600"/>
            <a:ext cx="2323797" cy="1276350"/>
          </a:xfrm>
          <a:prstGeom prst="rect">
            <a:avLst/>
          </a:prstGeom>
          <a:noFill/>
        </p:spPr>
      </p:pic>
      <p:sp>
        <p:nvSpPr>
          <p:cNvPr id="43012" name="Rectangle 4"/>
          <p:cNvSpPr>
            <a:spLocks noChangeArrowheads="1"/>
          </p:cNvSpPr>
          <p:nvPr/>
        </p:nvSpPr>
        <p:spPr bwMode="auto">
          <a:xfrm>
            <a:off x="304760" y="304800"/>
            <a:ext cx="11885653" cy="46858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Char char="•"/>
              <a:tabLst/>
            </a:pPr>
            <a:r>
              <a:rPr kumimoji="0" lang="ro-RO" altLang="ja-JP" sz="2400" b="1" i="0" u="sng"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Compotul</a:t>
            </a: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este minunat când vreţi să consumaţi fructe, dar şi să beţi ceva sănătos. Poate fi un deşert perfect când musafirii îţi sosesc pe neaşteptate. Utilizând această reţetă creăm unul din deserturile preferate de clienţii noştri de toate vârstele:</a:t>
            </a:r>
            <a:endParaRPr kumimoji="0" lang="en-US"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Char char="•"/>
              <a:tabLst/>
            </a:pP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Curăţaţi fructele de codiţe, sâmburi,  spălaţi-le şi puneţi-le în borcane. Cam 3/4 din borcan să fie umplut. Turnaţi doar într-un borcan peste vişine apă. Măsuraţi cantitatea de apă care intră într-un borcan şi o înmulţiţi cu numărul de borcane pe care îl aveţi. În acest caz am măsurat ambele tipuri de borcane.Puneţi într-o cratiţă încăpătoare apa necesară şi când dă în clocot adăugaţi zahărul. Lăsaţi pe foc până se dizolvă zahărul apoi turnaţi siropul în borcane şi puneţi-le capacele. Aşezaţi-le într-o tavă, pe un prosop cu spaţiu între ele. Daţi tava la cuptor (rece) şi porniţi cuptorul la foc potrivit (180 grade). Ţineţi borcanele în cuptor pentru o oră. Puteţi să le sterilizaţi şi pe aragaz, înlocuiţi tava cu o cratiţă largă. Scoateţi borcanele din tava şi acoperiţi-le cu o pătură până se răcesc.</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3" name="Rectangle 5"/>
          <p:cNvSpPr>
            <a:spLocks noChangeArrowheads="1"/>
          </p:cNvSpPr>
          <p:nvPr/>
        </p:nvSpPr>
        <p:spPr bwMode="auto">
          <a:xfrm>
            <a:off x="1" y="1622425"/>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5"/>
          <p:cNvPicPr>
            <a:picLocks noChangeAspect="1" noChangeArrowheads="1"/>
          </p:cNvPicPr>
          <p:nvPr/>
        </p:nvPicPr>
        <p:blipFill>
          <a:blip r:embed="rId5"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9"/>
          <p:cNvPicPr>
            <a:picLocks noChangeAspect="1" noChangeArrowheads="1"/>
          </p:cNvPicPr>
          <p:nvPr/>
        </p:nvPicPr>
        <p:blipFill>
          <a:blip r:embed="rId2"/>
          <a:srcRect/>
          <a:stretch>
            <a:fillRect/>
          </a:stretch>
        </p:blipFill>
        <p:spPr bwMode="auto">
          <a:xfrm rot="536253">
            <a:off x="1845557" y="4543912"/>
            <a:ext cx="2266655" cy="1277938"/>
          </a:xfrm>
          <a:prstGeom prst="rect">
            <a:avLst/>
          </a:prstGeom>
          <a:noFill/>
        </p:spPr>
      </p:pic>
      <p:pic>
        <p:nvPicPr>
          <p:cNvPr id="44034" name="Picture 27"/>
          <p:cNvPicPr>
            <a:picLocks noChangeAspect="1" noChangeArrowheads="1"/>
          </p:cNvPicPr>
          <p:nvPr/>
        </p:nvPicPr>
        <p:blipFill>
          <a:blip r:embed="rId3"/>
          <a:srcRect/>
          <a:stretch>
            <a:fillRect/>
          </a:stretch>
        </p:blipFill>
        <p:spPr bwMode="auto">
          <a:xfrm rot="-400614">
            <a:off x="5364859" y="5200671"/>
            <a:ext cx="2275122" cy="1162050"/>
          </a:xfrm>
          <a:prstGeom prst="rect">
            <a:avLst/>
          </a:prstGeom>
          <a:noFill/>
        </p:spPr>
      </p:pic>
      <p:pic>
        <p:nvPicPr>
          <p:cNvPr id="44033" name="Picture 28"/>
          <p:cNvPicPr>
            <a:picLocks noChangeAspect="1" noChangeArrowheads="1"/>
          </p:cNvPicPr>
          <p:nvPr/>
        </p:nvPicPr>
        <p:blipFill>
          <a:blip r:embed="rId4" cstate="print"/>
          <a:srcRect/>
          <a:stretch>
            <a:fillRect/>
          </a:stretch>
        </p:blipFill>
        <p:spPr bwMode="auto">
          <a:xfrm>
            <a:off x="8431703" y="3886200"/>
            <a:ext cx="1968244" cy="1466850"/>
          </a:xfrm>
          <a:prstGeom prst="rect">
            <a:avLst/>
          </a:prstGeom>
          <a:noFill/>
        </p:spPr>
      </p:pic>
      <p:sp>
        <p:nvSpPr>
          <p:cNvPr id="44036" name="Rectangle 4"/>
          <p:cNvSpPr>
            <a:spLocks noChangeArrowheads="1"/>
          </p:cNvSpPr>
          <p:nvPr/>
        </p:nvSpPr>
        <p:spPr bwMode="auto">
          <a:xfrm>
            <a:off x="507934" y="1066800"/>
            <a:ext cx="11682479" cy="27469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Char char="•"/>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Perfecte pentru o zi de vară în care sănătatea vine la pachet cu gustul unic al fructelor. </a:t>
            </a:r>
            <a:r>
              <a:rPr kumimoji="0" lang="ro-RO" altLang="ja-JP" sz="2400" b="1" i="0" u="sng"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Siropurile</a:t>
            </a: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noastre răcoritoare se prepară astfel:</a:t>
            </a:r>
            <a:endParaRPr kumimoji="0" lang="en-US"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Char char="•"/>
              <a:tabLst/>
            </a:pP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Spălăm fructele de frunze şi codiţe, apoi le punem la fiert cu apa şi zahărul tos. În cele 20 de minute în care lăsăm compoziţia la fiert, luăm periodic spuma. Sarea de lămâie se adaugă spre sfârşitul fierberii. Când siropul de este încă fierbinte, îl strecurăm. Sfatul este ca, după răcire, să punem siropul de într-un loc răcoros şi întunecos.</a:t>
            </a:r>
            <a:endParaRPr kumimoji="0" lang="en-US" altLang="ja-JP"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1" y="1735138"/>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8" name="Rectangle 6"/>
          <p:cNvSpPr>
            <a:spLocks noChangeArrowheads="1"/>
          </p:cNvSpPr>
          <p:nvPr/>
        </p:nvSpPr>
        <p:spPr bwMode="auto">
          <a:xfrm>
            <a:off x="1" y="2897188"/>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9" name="Rectangle 7"/>
          <p:cNvSpPr>
            <a:spLocks noChangeArrowheads="1"/>
          </p:cNvSpPr>
          <p:nvPr/>
        </p:nvSpPr>
        <p:spPr bwMode="auto">
          <a:xfrm>
            <a:off x="1" y="4364038"/>
            <a:ext cx="1883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5"/>
          <p:cNvPicPr>
            <a:picLocks noChangeAspect="1" noChangeArrowheads="1"/>
          </p:cNvPicPr>
          <p:nvPr/>
        </p:nvPicPr>
        <p:blipFill>
          <a:blip r:embed="rId5"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
        <p:nvSpPr>
          <p:cNvPr id="45057" name="Rectangle 1"/>
          <p:cNvSpPr>
            <a:spLocks noChangeArrowheads="1"/>
          </p:cNvSpPr>
          <p:nvPr/>
        </p:nvSpPr>
        <p:spPr bwMode="auto">
          <a:xfrm>
            <a:off x="380206" y="304800"/>
            <a:ext cx="10971372"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o-RO" altLang="ja-JP" sz="3600" b="0" i="0" u="none" strike="noStrike" cap="none" normalizeH="0" baseline="0" dirty="0" smtClean="0">
                <a:ln>
                  <a:noFill/>
                </a:ln>
                <a:solidFill>
                  <a:srgbClr val="943634"/>
                </a:solidFill>
                <a:effectLst/>
                <a:latin typeface="Times New Roman" pitchFamily="18" charset="0"/>
                <a:ea typeface="MS Mincho" pitchFamily="49" charset="-128"/>
                <a:cs typeface="Times New Roman" pitchFamily="18" charset="0"/>
              </a:rPr>
              <a:t>4</a:t>
            </a:r>
            <a:r>
              <a:rPr kumimoji="0" lang="ro-RO" altLang="ja-JP" sz="3600" b="1" i="0" u="none" strike="noStrike" cap="none" normalizeH="0" baseline="0" dirty="0" smtClean="0">
                <a:ln>
                  <a:noFill/>
                </a:ln>
                <a:solidFill>
                  <a:srgbClr val="943634"/>
                </a:solidFill>
                <a:effectLst/>
                <a:latin typeface="Times New Roman" pitchFamily="18" charset="0"/>
                <a:ea typeface="MS Mincho" pitchFamily="49" charset="-128"/>
                <a:cs typeface="Times New Roman" pitchFamily="18" charset="0"/>
              </a:rPr>
              <a:t>. Utilizarea noilor tehnologii şi promovarea societăţii informaţionale</a:t>
            </a:r>
            <a:endParaRPr kumimoji="0" lang="en-US" altLang="ja-JP" sz="3600" b="1" i="0" u="none" strike="noStrike" cap="none" normalizeH="0" baseline="0" dirty="0" smtClean="0">
              <a:ln>
                <a:noFill/>
              </a:ln>
              <a:solidFill>
                <a:srgbClr val="943634"/>
              </a:solidFill>
              <a:effectLst/>
              <a:latin typeface="Times New Roman" pitchFamily="18" charset="0"/>
              <a:ea typeface="MS Mincho" pitchFamily="49" charset="-128"/>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4.1. Societate informaţională şi noile tehnologii</a:t>
            </a:r>
            <a:endParaRPr kumimoji="0" lang="en-US"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ja-JP" sz="2000" b="1" dirty="0" smtClean="0">
              <a:latin typeface="Times New Roman" pitchFamily="18" charset="0"/>
              <a:ea typeface="MS Mincho" pitchFamily="49" charset="-128"/>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Cultura legumelor a constituit una dintre primele activităţi practice ale omului. Măiestria şi inventivitatea românilor s-a adaptat în zilele noastre atât la cerinţele pieţii cât şi la noile tehnici şi tehnologii practicate în realizareaconservelor și produselor de patiserie.Utilizarea acestor tehnici şi tehnologii ne permite să satisfacem într-o măsură mai mare gusturile şi preferinţele clienţilor. </a:t>
            </a:r>
            <a:endParaRPr kumimoji="0" lang="en-US"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Dezvoltarea acestui segment de activitate vine după o perioada lungă în care tehnica a deţinut supremaţia în realizarea oricăror produse.  Măiestria îmbinată cu tehnici noi şi tehnologii adecvate permite realizarea unor produse bio cu gust traditional și aspect atractiv şi apreciate de consumatori.</a:t>
            </a:r>
            <a:r>
              <a:rPr kumimoji="0" lang="en-US" altLang="ja-JP" sz="105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ja-JP"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107" y="838201"/>
            <a:ext cx="10565025" cy="4524315"/>
          </a:xfrm>
          <a:prstGeom prst="rect">
            <a:avLst/>
          </a:prstGeom>
        </p:spPr>
        <p:txBody>
          <a:bodyPr wrap="square">
            <a:spAutoFit/>
          </a:bodyPr>
          <a:lstStyle/>
          <a:p>
            <a:pPr algn="just"/>
            <a:r>
              <a:rPr lang="ro-RO" sz="2400" dirty="0" smtClean="0"/>
              <a:t>  Produsele firmei</a:t>
            </a:r>
            <a:r>
              <a:rPr lang="pt-BR" sz="2400" dirty="0" smtClean="0"/>
              <a:t> vin după ce societatea contemporană super tehnologizată a lăsat în urmă obiceiurile poporului român, tradiţiile  </a:t>
            </a:r>
            <a:r>
              <a:rPr lang="ro-RO" sz="2400" dirty="0" smtClean="0"/>
              <a:t>şi mai ales reţetele gustoase ale bunicii pentru care zona Bucovinei este recunoscut</a:t>
            </a:r>
            <a:r>
              <a:rPr lang="pt-BR" sz="2400" dirty="0" smtClean="0"/>
              <a:t>ă. </a:t>
            </a:r>
            <a:r>
              <a:rPr lang="ro-RO" sz="2400" dirty="0" smtClean="0"/>
              <a:t>Prin promovarea produselor bio se încearcă o “ întoarcere ” la tradiţii şi la valorificarea intensivă a tuturor resurselor cât şi a priceperii poporului roman, a valorilor sale adunate de secole. Dezvoltarea sectorului produselor tradiţionale îndeamnă consumatorii la un deliciu culinar, şi întoarcerea spre tradiţii, obiceiuri, utilizând mijloace de muncă clasice şi uşor de utilizat, cât şi materii prime naturale, respectând cu strictețe rețetele de fabricație tradiționale. Desigur suntem deschiși la propuneri de diversificare a produselor prin utilizarea rețetelor noi, a tuturor informațiilor in domeniu, cu condiția ca acestea să respecte calitatea și să ofere consumatorilor produse sănătoase, de calitate</a:t>
            </a:r>
            <a:endParaRPr lang="en-US" sz="2400" dirty="0"/>
          </a:p>
        </p:txBody>
      </p:sp>
      <p:pic>
        <p:nvPicPr>
          <p:cNvPr id="3"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b="1" dirty="0" smtClean="0">
                <a:solidFill>
                  <a:srgbClr val="C00000"/>
                </a:solidFill>
                <a:latin typeface="Times New Roman" panose="02020603050405020304" pitchFamily="18" charset="0"/>
                <a:ea typeface="MS Mincho" panose="02020609040205080304" pitchFamily="49" charset="-128"/>
              </a:rPr>
              <a:t>5. Ideea de afaceri</a:t>
            </a:r>
            <a:endParaRPr lang="ro-RO" sz="3600"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5.1. </a:t>
            </a:r>
            <a:r>
              <a:rPr lang="en-US" b="1" dirty="0" err="1" smtClean="0">
                <a:latin typeface="Times New Roman" panose="02020603050405020304" pitchFamily="18" charset="0"/>
                <a:cs typeface="Times New Roman" panose="02020603050405020304" pitchFamily="18" charset="0"/>
              </a:rPr>
              <a:t>Pezentarea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ideii</a:t>
            </a:r>
            <a:r>
              <a:rPr lang="en-US" b="1" dirty="0" smtClean="0">
                <a:latin typeface="Times New Roman" panose="02020603050405020304" pitchFamily="18" charset="0"/>
                <a:cs typeface="Times New Roman" panose="02020603050405020304" pitchFamily="18" charset="0"/>
              </a:rPr>
              <a:t> de </a:t>
            </a:r>
            <a:r>
              <a:rPr lang="en-US" b="1" dirty="0" err="1" smtClean="0">
                <a:latin typeface="Times New Roman" panose="02020603050405020304" pitchFamily="18" charset="0"/>
                <a:cs typeface="Times New Roman" panose="02020603050405020304" pitchFamily="18" charset="0"/>
              </a:rPr>
              <a:t>afaceri</a:t>
            </a:r>
            <a:endParaRPr lang="en-US" b="1" dirty="0" smtClean="0">
              <a:latin typeface="Times New Roman" panose="02020603050405020304" pitchFamily="18" charset="0"/>
              <a:cs typeface="Times New Roman" panose="02020603050405020304" pitchFamily="18" charset="0"/>
            </a:endParaRPr>
          </a:p>
          <a:p>
            <a:pPr marL="0" indent="0">
              <a:buNone/>
            </a:pPr>
            <a:r>
              <a:rPr lang="en-US" sz="66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Planul</a:t>
            </a:r>
            <a:r>
              <a:rPr lang="en-US" sz="2400" dirty="0" smtClean="0">
                <a:latin typeface="Times New Roman" panose="02020603050405020304" pitchFamily="18" charset="0"/>
                <a:cs typeface="Times New Roman" panose="02020603050405020304" pitchFamily="18" charset="0"/>
              </a:rPr>
              <a:t> de </a:t>
            </a:r>
            <a:r>
              <a:rPr lang="en-US" sz="2400" dirty="0" err="1" smtClean="0">
                <a:latin typeface="Times New Roman" panose="02020603050405020304" pitchFamily="18" charset="0"/>
                <a:cs typeface="Times New Roman" panose="02020603050405020304" pitchFamily="18" charset="0"/>
              </a:rPr>
              <a:t>afaceri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este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întocmit</a:t>
            </a:r>
            <a:r>
              <a:rPr lang="en-US" sz="2400" dirty="0" smtClean="0">
                <a:latin typeface="Times New Roman" panose="02020603050405020304" pitchFamily="18" charset="0"/>
                <a:cs typeface="Times New Roman" panose="02020603050405020304" pitchFamily="18" charset="0"/>
              </a:rPr>
              <a:t> de </a:t>
            </a:r>
            <a:r>
              <a:rPr lang="en-US" sz="2400" dirty="0" err="1" smtClean="0">
                <a:latin typeface="Times New Roman" panose="02020603050405020304" pitchFamily="18" charset="0"/>
                <a:cs typeface="Times New Roman" panose="02020603050405020304" pitchFamily="18" charset="0"/>
              </a:rPr>
              <a:t>către</a:t>
            </a:r>
            <a:r>
              <a:rPr lang="en-US" sz="2400" dirty="0" smtClean="0">
                <a:latin typeface="Times New Roman" panose="02020603050405020304" pitchFamily="18" charset="0"/>
                <a:cs typeface="Times New Roman" panose="02020603050405020304" pitchFamily="18" charset="0"/>
              </a:rPr>
              <a:t> firma F.E. BIO-GRAM S.R.L </a:t>
            </a:r>
            <a:r>
              <a:rPr lang="en-US" sz="2400" dirty="0" err="1" smtClean="0">
                <a:latin typeface="Times New Roman" panose="02020603050405020304" pitchFamily="18" charset="0"/>
                <a:cs typeface="Times New Roman" panose="02020603050405020304" pitchFamily="18" charset="0"/>
              </a:rPr>
              <a:t>Câmpulung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Moldovenesc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pentru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producerea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şi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comercializarea</a:t>
            </a:r>
            <a:r>
              <a:rPr lang="en-US" sz="2400" dirty="0" smtClean="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produselor</a:t>
            </a:r>
            <a:r>
              <a:rPr lang="en-US" sz="2400" dirty="0" smtClean="0">
                <a:latin typeface="Times New Roman" panose="02020603050405020304" pitchFamily="18" charset="0"/>
                <a:cs typeface="Times New Roman" panose="02020603050405020304" pitchFamily="18" charset="0"/>
              </a:rPr>
              <a:t> bio.  Ni s-a </a:t>
            </a:r>
            <a:r>
              <a:rPr lang="en-US" sz="2400" dirty="0" err="1" smtClean="0">
                <a:latin typeface="Times New Roman" panose="02020603050405020304" pitchFamily="18" charset="0"/>
                <a:cs typeface="Times New Roman" panose="02020603050405020304" pitchFamily="18" charset="0"/>
              </a:rPr>
              <a:t>părut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oportună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înfiinţarea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unei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firme</a:t>
            </a:r>
            <a:r>
              <a:rPr lang="en-US" sz="2400" dirty="0" smtClean="0">
                <a:latin typeface="Times New Roman" panose="02020603050405020304" pitchFamily="18" charset="0"/>
                <a:cs typeface="Times New Roman" panose="02020603050405020304" pitchFamily="18" charset="0"/>
              </a:rPr>
              <a:t> cu </a:t>
            </a:r>
            <a:r>
              <a:rPr lang="en-US" sz="2400" dirty="0" err="1" smtClean="0">
                <a:latin typeface="Times New Roman" panose="02020603050405020304" pitchFamily="18" charset="0"/>
                <a:cs typeface="Times New Roman" panose="02020603050405020304" pitchFamily="18" charset="0"/>
              </a:rPr>
              <a:t>acest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obiect</a:t>
            </a:r>
            <a:r>
              <a:rPr lang="en-US" sz="2400" dirty="0" smtClean="0">
                <a:latin typeface="Times New Roman" panose="02020603050405020304" pitchFamily="18" charset="0"/>
                <a:cs typeface="Times New Roman" panose="02020603050405020304" pitchFamily="18" charset="0"/>
              </a:rPr>
              <a:t> de </a:t>
            </a:r>
            <a:r>
              <a:rPr lang="en-US" sz="2400" dirty="0" err="1" smtClean="0">
                <a:latin typeface="Times New Roman" panose="02020603050405020304" pitchFamily="18" charset="0"/>
                <a:cs typeface="Times New Roman" panose="02020603050405020304" pitchFamily="18" charset="0"/>
              </a:rPr>
              <a:t>activitate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deoarece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piaţa</a:t>
            </a:r>
            <a:r>
              <a:rPr lang="en-US" sz="2400" dirty="0" smtClean="0">
                <a:latin typeface="Times New Roman" panose="02020603050405020304" pitchFamily="18" charset="0"/>
                <a:cs typeface="Times New Roman" panose="02020603050405020304" pitchFamily="18" charset="0"/>
              </a:rPr>
              <a:t> F.E. </a:t>
            </a:r>
            <a:r>
              <a:rPr lang="en-US" sz="2400" dirty="0" err="1" smtClean="0">
                <a:latin typeface="Times New Roman" panose="02020603050405020304" pitchFamily="18" charset="0"/>
                <a:cs typeface="Times New Roman" panose="02020603050405020304" pitchFamily="18" charset="0"/>
              </a:rPr>
              <a:t>şi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piaţa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locală</a:t>
            </a:r>
            <a:r>
              <a:rPr lang="en-US" sz="2400" dirty="0" smtClean="0">
                <a:latin typeface="Times New Roman" panose="02020603050405020304" pitchFamily="18" charset="0"/>
                <a:cs typeface="Times New Roman" panose="02020603050405020304" pitchFamily="18" charset="0"/>
              </a:rPr>
              <a:t> nu </a:t>
            </a:r>
            <a:r>
              <a:rPr lang="en-US" sz="2400" dirty="0" err="1" smtClean="0">
                <a:latin typeface="Times New Roman" panose="02020603050405020304" pitchFamily="18" charset="0"/>
                <a:cs typeface="Times New Roman" panose="02020603050405020304" pitchFamily="18" charset="0"/>
              </a:rPr>
              <a:t>există</a:t>
            </a:r>
            <a:r>
              <a:rPr lang="en-US" sz="2400" dirty="0" smtClean="0">
                <a:latin typeface="Times New Roman" panose="02020603050405020304" pitchFamily="18" charset="0"/>
                <a:cs typeface="Times New Roman" panose="02020603050405020304" pitchFamily="18" charset="0"/>
              </a:rPr>
              <a:t> o </a:t>
            </a:r>
            <a:r>
              <a:rPr lang="en-US" sz="2400" dirty="0" err="1" smtClean="0">
                <a:latin typeface="Times New Roman" panose="02020603050405020304" pitchFamily="18" charset="0"/>
                <a:cs typeface="Times New Roman" panose="02020603050405020304" pitchFamily="18" charset="0"/>
              </a:rPr>
              <a:t>astfel</a:t>
            </a:r>
            <a:r>
              <a:rPr lang="en-US" sz="2400" dirty="0" smtClean="0">
                <a:latin typeface="Times New Roman" panose="02020603050405020304" pitchFamily="18" charset="0"/>
                <a:cs typeface="Times New Roman" panose="02020603050405020304" pitchFamily="18" charset="0"/>
              </a:rPr>
              <a:t> de </a:t>
            </a:r>
            <a:r>
              <a:rPr lang="en-US" sz="2400" dirty="0" err="1" smtClean="0">
                <a:latin typeface="Times New Roman" panose="02020603050405020304" pitchFamily="18" charset="0"/>
                <a:cs typeface="Times New Roman" panose="02020603050405020304" pitchFamily="18" charset="0"/>
              </a:rPr>
              <a:t>societate</a:t>
            </a:r>
            <a:r>
              <a:rPr lang="en-US" sz="2400" dirty="0" smtClean="0">
                <a:latin typeface="Times New Roman" panose="02020603050405020304" pitchFamily="18" charset="0"/>
                <a:cs typeface="Times New Roman" panose="02020603050405020304" pitchFamily="18" charset="0"/>
              </a:rPr>
              <a:t> cu o </a:t>
            </a:r>
            <a:r>
              <a:rPr lang="en-US" sz="2400" dirty="0" err="1" smtClean="0">
                <a:latin typeface="Times New Roman" panose="02020603050405020304" pitchFamily="18" charset="0"/>
                <a:cs typeface="Times New Roman" panose="02020603050405020304" pitchFamily="18" charset="0"/>
              </a:rPr>
              <a:t>calitate</a:t>
            </a:r>
            <a:r>
              <a:rPr lang="en-US" sz="2400" dirty="0" smtClean="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produselor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ridicată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şi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pentru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aceste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produse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sunt</a:t>
            </a:r>
            <a:r>
              <a:rPr lang="en-US" sz="2400" dirty="0" smtClean="0">
                <a:latin typeface="Times New Roman" panose="02020603050405020304" pitchFamily="18" charset="0"/>
                <a:cs typeface="Times New Roman" panose="02020603050405020304" pitchFamily="18" charset="0"/>
              </a:rPr>
              <a:t> din </a:t>
            </a:r>
            <a:r>
              <a:rPr lang="en-US" sz="2400" dirty="0" err="1" smtClean="0">
                <a:latin typeface="Times New Roman" panose="02020603050405020304" pitchFamily="18" charset="0"/>
                <a:cs typeface="Times New Roman" panose="02020603050405020304" pitchFamily="18" charset="0"/>
              </a:rPr>
              <a:t>ce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în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căutate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pentru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gustul</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incredibil</a:t>
            </a:r>
            <a:r>
              <a:rPr lang="en-US" sz="2400" dirty="0" smtClean="0">
                <a:latin typeface="Times New Roman" panose="02020603050405020304" pitchFamily="18" charset="0"/>
                <a:cs typeface="Times New Roman" panose="02020603050405020304" pitchFamily="18" charset="0"/>
              </a:rPr>
              <a:t> de </a:t>
            </a:r>
            <a:r>
              <a:rPr lang="en-US" sz="2400" dirty="0" err="1" smtClean="0">
                <a:latin typeface="Times New Roman" panose="02020603050405020304" pitchFamily="18" charset="0"/>
                <a:cs typeface="Times New Roman" panose="02020603050405020304" pitchFamily="18" charset="0"/>
              </a:rPr>
              <a:t>gustos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pe</a:t>
            </a:r>
            <a:r>
              <a:rPr lang="en-US" sz="2400" dirty="0" smtClean="0">
                <a:latin typeface="Times New Roman" panose="02020603050405020304" pitchFamily="18" charset="0"/>
                <a:cs typeface="Times New Roman" panose="02020603050405020304" pitchFamily="18" charset="0"/>
              </a:rPr>
              <a:t> care </a:t>
            </a:r>
            <a:r>
              <a:rPr lang="en-US" sz="2400" dirty="0" err="1" smtClean="0">
                <a:latin typeface="Times New Roman" panose="02020603050405020304" pitchFamily="18" charset="0"/>
                <a:cs typeface="Times New Roman" panose="02020603050405020304" pitchFamily="18" charset="0"/>
              </a:rPr>
              <a:t>mulţi</a:t>
            </a:r>
            <a:r>
              <a:rPr lang="en-US" sz="2400" dirty="0" smtClean="0">
                <a:latin typeface="Times New Roman" panose="02020603050405020304" pitchFamily="18" charset="0"/>
                <a:cs typeface="Times New Roman" panose="02020603050405020304" pitchFamily="18" charset="0"/>
              </a:rPr>
              <a:t> nu </a:t>
            </a:r>
            <a:r>
              <a:rPr lang="en-US" sz="2400" dirty="0" err="1" smtClean="0">
                <a:latin typeface="Times New Roman" panose="02020603050405020304" pitchFamily="18" charset="0"/>
                <a:cs typeface="Times New Roman" panose="02020603050405020304" pitchFamily="18" charset="0"/>
              </a:rPr>
              <a:t>îl</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cunosc</a:t>
            </a:r>
            <a:r>
              <a:rPr lang="en-US" sz="2400" dirty="0" smtClean="0">
                <a:latin typeface="Times New Roman" panose="02020603050405020304" pitchFamily="18" charset="0"/>
                <a:cs typeface="Times New Roman" panose="02020603050405020304" pitchFamily="18" charset="0"/>
              </a:rPr>
              <a:t>. </a:t>
            </a:r>
          </a:p>
          <a:p>
            <a:endParaRPr lang="ro-RO" sz="3600" dirty="0"/>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282" y="457200"/>
            <a:ext cx="10565025" cy="369332"/>
          </a:xfrm>
          <a:prstGeom prst="rect">
            <a:avLst/>
          </a:prstGeom>
          <a:noFill/>
        </p:spPr>
        <p:txBody>
          <a:bodyPr wrap="square" rtlCol="0">
            <a:spAutoFit/>
          </a:bodyPr>
          <a:lstStyle/>
          <a:p>
            <a:endParaRPr lang="ro-RO" dirty="0"/>
          </a:p>
        </p:txBody>
      </p:sp>
      <p:sp>
        <p:nvSpPr>
          <p:cNvPr id="4" name="TextBox 3"/>
          <p:cNvSpPr txBox="1"/>
          <p:nvPr/>
        </p:nvSpPr>
        <p:spPr>
          <a:xfrm>
            <a:off x="406348" y="457200"/>
            <a:ext cx="11377719" cy="4647426"/>
          </a:xfrm>
          <a:prstGeom prst="rect">
            <a:avLst/>
          </a:prstGeom>
          <a:noFill/>
        </p:spPr>
        <p:txBody>
          <a:bodyPr wrap="square" rtlCol="0">
            <a:spAutoFit/>
          </a:bodyPr>
          <a:lstStyle/>
          <a:p>
            <a:pPr algn="just"/>
            <a:r>
              <a:rPr lang="ro-RO" sz="2400" b="1" dirty="0" smtClean="0">
                <a:latin typeface="Times New Roman" panose="02020603050405020304" pitchFamily="18" charset="0"/>
                <a:ea typeface="MS Mincho" panose="02020609040205080304" pitchFamily="49" charset="-128"/>
                <a:cs typeface="Times New Roman" panose="02020603050405020304" pitchFamily="18" charset="0"/>
              </a:rPr>
              <a:t>5.2. Obiectivele proiectului</a:t>
            </a:r>
            <a:endParaRPr lang="en-US" sz="2400" b="1" dirty="0" smtClean="0">
              <a:latin typeface="Times New Roman" panose="02020603050405020304" pitchFamily="18" charset="0"/>
              <a:ea typeface="MS Mincho" panose="02020609040205080304" pitchFamily="49" charset="-128"/>
              <a:cs typeface="Times New Roman" panose="02020603050405020304" pitchFamily="18" charset="0"/>
            </a:endParaRPr>
          </a:p>
          <a:p>
            <a:pPr algn="just"/>
            <a:endParaRPr lang="ro-RO" sz="2000" b="1" dirty="0" smtClean="0">
              <a:latin typeface="Times New Roman" panose="02020603050405020304" pitchFamily="18" charset="0"/>
              <a:ea typeface="MS Mincho" panose="02020609040205080304" pitchFamily="49" charset="-128"/>
              <a:cs typeface="Times New Roman" panose="02020603050405020304" pitchFamily="18" charset="0"/>
            </a:endParaRPr>
          </a:p>
          <a:p>
            <a:pPr algn="just"/>
            <a:r>
              <a:rPr lang="ro-RO" sz="2000" b="1" dirty="0" smtClean="0">
                <a:latin typeface="Times New Roman" panose="02020603050405020304" pitchFamily="18" charset="0"/>
                <a:ea typeface="MS Mincho" panose="02020609040205080304" pitchFamily="49" charset="-128"/>
                <a:cs typeface="Times New Roman" panose="02020603050405020304" pitchFamily="18" charset="0"/>
              </a:rPr>
              <a:t>Obiectivele cuantificabile</a:t>
            </a:r>
            <a:r>
              <a:rPr lang="ro-RO" sz="2000" dirty="0" smtClean="0">
                <a:latin typeface="Times New Roman" panose="02020603050405020304" pitchFamily="18" charset="0"/>
                <a:ea typeface="MS Mincho" panose="02020609040205080304" pitchFamily="49" charset="-128"/>
                <a:cs typeface="Times New Roman" panose="02020603050405020304" pitchFamily="18" charset="0"/>
              </a:rPr>
              <a:t> ale firmei sunt:</a:t>
            </a:r>
            <a:endParaRPr lang="en-US" sz="2000" dirty="0" smtClean="0">
              <a:latin typeface="Times New Roman" panose="02020603050405020304" pitchFamily="18" charset="0"/>
              <a:ea typeface="MS Mincho" panose="02020609040205080304" pitchFamily="49" charset="-128"/>
              <a:cs typeface="Times New Roman" panose="02020603050405020304" pitchFamily="18" charset="0"/>
            </a:endParaRPr>
          </a:p>
          <a:p>
            <a:pPr marL="742950" marR="0" lvl="1" indent="-285750" algn="just">
              <a:spcBef>
                <a:spcPts val="1200"/>
              </a:spcBef>
              <a:spcAft>
                <a:spcPts val="0"/>
              </a:spcAft>
              <a:buFont typeface="Wingdings" panose="05000000000000000000" pitchFamily="2" charset="2"/>
              <a:buChar char=""/>
              <a:tabLst>
                <a:tab pos="589280" algn="l"/>
              </a:tabLst>
            </a:pP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Creşterea cotei de piaţ</a:t>
            </a:r>
            <a:r>
              <a:rPr lang="ro-RO" sz="2400" dirty="0" smtClean="0">
                <a:latin typeface="Times New Roman" panose="02020603050405020304" pitchFamily="18" charset="0"/>
                <a:ea typeface="TimesNewRoman"/>
                <a:cs typeface="Times New Roman" panose="02020603050405020304" pitchFamily="18" charset="0"/>
              </a:rPr>
              <a:t>ă </a:t>
            </a: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cu 10% în urm</a:t>
            </a:r>
            <a:r>
              <a:rPr lang="ro-RO" sz="2400" dirty="0" smtClean="0">
                <a:latin typeface="Times New Roman" panose="02020603050405020304" pitchFamily="18" charset="0"/>
                <a:ea typeface="TimesNewRoman"/>
                <a:cs typeface="Times New Roman" panose="02020603050405020304" pitchFamily="18" charset="0"/>
              </a:rPr>
              <a:t>ă</a:t>
            </a: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torul an de activitate şi deţinerea poziţiei de lider local;</a:t>
            </a:r>
            <a:endParaRPr lang="en-US" sz="2400" dirty="0" smtClean="0">
              <a:latin typeface="Times New Roman" panose="02020603050405020304" pitchFamily="18" charset="0"/>
              <a:ea typeface="MS Mincho" panose="02020609040205080304" pitchFamily="49" charset="-128"/>
              <a:cs typeface="Times New Roman" panose="02020603050405020304" pitchFamily="18" charset="0"/>
            </a:endParaRPr>
          </a:p>
          <a:p>
            <a:pPr marL="742950" marR="0" lvl="1" indent="-285750" algn="just">
              <a:spcBef>
                <a:spcPts val="1200"/>
              </a:spcBef>
              <a:spcAft>
                <a:spcPts val="0"/>
              </a:spcAft>
              <a:buFont typeface="Wingdings" panose="05000000000000000000" pitchFamily="2" charset="2"/>
              <a:buChar char=""/>
              <a:tabLst>
                <a:tab pos="589280" algn="l"/>
              </a:tabLst>
            </a:pP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Majorarea volumului încas</a:t>
            </a:r>
            <a:r>
              <a:rPr lang="ro-RO" sz="2400" dirty="0" smtClean="0">
                <a:latin typeface="Times New Roman" panose="02020603050405020304" pitchFamily="18" charset="0"/>
                <a:ea typeface="TimesNewRoman"/>
                <a:cs typeface="Times New Roman" panose="02020603050405020304" pitchFamily="18" charset="0"/>
              </a:rPr>
              <a:t>ă</a:t>
            </a: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rilor cu 30% prin extinderea în următorii 5 ani în cel puţin 3 oraşe</a:t>
            </a:r>
            <a:endParaRPr lang="en-US" sz="2400" dirty="0" smtClean="0">
              <a:latin typeface="Times New Roman" panose="02020603050405020304" pitchFamily="18" charset="0"/>
              <a:ea typeface="MS Mincho" panose="02020609040205080304" pitchFamily="49" charset="-128"/>
              <a:cs typeface="Times New Roman" panose="02020603050405020304" pitchFamily="18" charset="0"/>
            </a:endParaRPr>
          </a:p>
          <a:p>
            <a:pPr marL="742950" marR="0" lvl="1" indent="-285750" algn="just">
              <a:spcBef>
                <a:spcPts val="1200"/>
              </a:spcBef>
              <a:spcAft>
                <a:spcPts val="0"/>
              </a:spcAft>
              <a:buFont typeface="Wingdings" panose="05000000000000000000" pitchFamily="2" charset="2"/>
              <a:buChar char=""/>
              <a:tabLst>
                <a:tab pos="589280" algn="l"/>
              </a:tabLst>
            </a:pP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Fidelizarea clienţilor prin diferite oferte, reduceri de preţuri şi oferirea unor produse de calitate şi gust unic;</a:t>
            </a:r>
            <a:endParaRPr lang="en-US" sz="2400" dirty="0" smtClean="0">
              <a:latin typeface="Times New Roman" panose="02020603050405020304" pitchFamily="18" charset="0"/>
              <a:ea typeface="MS Mincho" panose="02020609040205080304" pitchFamily="49" charset="-128"/>
              <a:cs typeface="Times New Roman" panose="02020603050405020304" pitchFamily="18" charset="0"/>
            </a:endParaRPr>
          </a:p>
          <a:p>
            <a:pPr marL="742950" marR="0" lvl="1" indent="-285750" algn="just">
              <a:spcBef>
                <a:spcPts val="1200"/>
              </a:spcBef>
              <a:spcAft>
                <a:spcPts val="0"/>
              </a:spcAft>
              <a:buFont typeface="Wingdings" panose="05000000000000000000" pitchFamily="2" charset="2"/>
              <a:buChar char=""/>
              <a:tabLst>
                <a:tab pos="589280" algn="l"/>
              </a:tabLst>
            </a:pP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Creşterea num</a:t>
            </a:r>
            <a:r>
              <a:rPr lang="ro-RO" sz="2400" dirty="0" smtClean="0">
                <a:latin typeface="Times New Roman" panose="02020603050405020304" pitchFamily="18" charset="0"/>
                <a:ea typeface="TimesNewRoman"/>
                <a:cs typeface="Times New Roman" panose="02020603050405020304" pitchFamily="18" charset="0"/>
              </a:rPr>
              <a:t>ă</a:t>
            </a: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rului de clienţi cu 15 % prin </a:t>
            </a:r>
            <a:r>
              <a:rPr lang="pt-BR" sz="2400" dirty="0" smtClean="0">
                <a:latin typeface="Times New Roman" panose="02020603050405020304" pitchFamily="18" charset="0"/>
                <a:ea typeface="MS Mincho" panose="02020609040205080304" pitchFamily="49" charset="-128"/>
                <a:cs typeface="Times New Roman" panose="02020603050405020304" pitchFamily="18" charset="0"/>
              </a:rPr>
              <a:t>diversificarea ofertelor şi </a:t>
            </a: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cucerirea de noi pieţe în următorii 2 ani;</a:t>
            </a:r>
            <a:endParaRPr lang="en-US" sz="2400" dirty="0" smtClean="0">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6"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47" y="304802"/>
            <a:ext cx="5180926" cy="461665"/>
          </a:xfrm>
          <a:prstGeom prst="rect">
            <a:avLst/>
          </a:prstGeom>
        </p:spPr>
        <p:txBody>
          <a:bodyPr wrap="square">
            <a:spAutoFit/>
          </a:bodyPr>
          <a:lstStyle/>
          <a:p>
            <a:pPr algn="just"/>
            <a:r>
              <a:rPr lang="ro-RO" sz="2400" b="1" dirty="0" smtClean="0">
                <a:latin typeface="Times New Roman" panose="02020603050405020304" pitchFamily="18" charset="0"/>
                <a:ea typeface="MS Mincho" panose="02020609040205080304" pitchFamily="49" charset="-128"/>
                <a:cs typeface="Times New Roman" panose="02020603050405020304" pitchFamily="18" charset="0"/>
              </a:rPr>
              <a:t>5.2. Obiectivele proiectului</a:t>
            </a:r>
            <a:endParaRPr lang="en-US" sz="2400" b="1" dirty="0" smtClean="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 name="Rectangle 2"/>
          <p:cNvSpPr/>
          <p:nvPr/>
        </p:nvSpPr>
        <p:spPr>
          <a:xfrm>
            <a:off x="507934" y="914402"/>
            <a:ext cx="10869785" cy="1508105"/>
          </a:xfrm>
          <a:prstGeom prst="rect">
            <a:avLst/>
          </a:prstGeom>
        </p:spPr>
        <p:txBody>
          <a:bodyPr wrap="square">
            <a:spAutoFit/>
          </a:bodyPr>
          <a:lstStyle/>
          <a:p>
            <a:pPr marL="742950" marR="0" lvl="1" indent="-285750" algn="just">
              <a:spcBef>
                <a:spcPts val="1200"/>
              </a:spcBef>
              <a:spcAft>
                <a:spcPts val="0"/>
              </a:spcAft>
              <a:buFont typeface="Wingdings" panose="05000000000000000000" pitchFamily="2" charset="2"/>
              <a:buChar char=""/>
              <a:tabLst>
                <a:tab pos="589280" algn="l"/>
              </a:tabLst>
            </a:pPr>
            <a:r>
              <a:rPr lang="pt-BR" sz="2400" dirty="0" smtClean="0">
                <a:latin typeface="Times New Roman" panose="02020603050405020304" pitchFamily="18" charset="0"/>
                <a:ea typeface="MS Mincho" panose="02020609040205080304" pitchFamily="49" charset="-128"/>
              </a:rPr>
              <a:t>Ob</a:t>
            </a:r>
            <a:r>
              <a:rPr lang="pt-BR" sz="2400" dirty="0" smtClean="0">
                <a:latin typeface="Times New Roman" panose="02020603050405020304" pitchFamily="18" charset="0"/>
                <a:ea typeface="TimesNewRoman"/>
              </a:rPr>
              <a:t>ţ</a:t>
            </a:r>
            <a:r>
              <a:rPr lang="pt-BR" sz="2400" dirty="0" smtClean="0">
                <a:latin typeface="Times New Roman" panose="02020603050405020304" pitchFamily="18" charset="0"/>
                <a:ea typeface="MS Mincho" panose="02020609040205080304" pitchFamily="49" charset="-128"/>
              </a:rPr>
              <a:t>inerea m</a:t>
            </a:r>
            <a:r>
              <a:rPr lang="pt-BR" sz="2400" dirty="0" smtClean="0">
                <a:latin typeface="Times New Roman" panose="02020603050405020304" pitchFamily="18" charset="0"/>
                <a:ea typeface="TimesNewRoman"/>
              </a:rPr>
              <a:t>ă</a:t>
            </a:r>
            <a:r>
              <a:rPr lang="pt-BR" sz="2400" dirty="0" smtClean="0">
                <a:latin typeface="Times New Roman" panose="02020603050405020304" pitchFamily="18" charset="0"/>
                <a:ea typeface="MS Mincho" panose="02020609040205080304" pitchFamily="49" charset="-128"/>
              </a:rPr>
              <a:t>rcii de calitate a firmei de exerci</a:t>
            </a:r>
            <a:r>
              <a:rPr lang="pt-BR" sz="2400" dirty="0" smtClean="0">
                <a:latin typeface="Times New Roman" panose="02020603050405020304" pitchFamily="18" charset="0"/>
                <a:ea typeface="TimesNewRoman"/>
              </a:rPr>
              <a:t>ţ</a:t>
            </a:r>
            <a:r>
              <a:rPr lang="pt-BR" sz="2400" dirty="0" smtClean="0">
                <a:latin typeface="Times New Roman" panose="02020603050405020304" pitchFamily="18" charset="0"/>
                <a:ea typeface="MS Mincho" panose="02020609040205080304" pitchFamily="49" charset="-128"/>
              </a:rPr>
              <a:t>iu;</a:t>
            </a:r>
            <a:endParaRPr lang="en-US" sz="2400" dirty="0" smtClean="0">
              <a:latin typeface="Times New Roman" panose="02020603050405020304" pitchFamily="18" charset="0"/>
              <a:ea typeface="MS Mincho" panose="02020609040205080304" pitchFamily="49" charset="-128"/>
            </a:endParaRPr>
          </a:p>
          <a:p>
            <a:pPr marL="742950" marR="0" lvl="1" indent="-285750" algn="just">
              <a:spcBef>
                <a:spcPts val="1200"/>
              </a:spcBef>
              <a:spcAft>
                <a:spcPts val="0"/>
              </a:spcAft>
              <a:buFont typeface="Wingdings" panose="05000000000000000000" pitchFamily="2" charset="2"/>
              <a:buChar char=""/>
              <a:tabLst>
                <a:tab pos="589280" algn="l"/>
              </a:tabLst>
            </a:pPr>
            <a:r>
              <a:rPr lang="pt-BR" sz="2400" dirty="0" smtClean="0">
                <a:latin typeface="Times New Roman" panose="02020603050405020304" pitchFamily="18" charset="0"/>
                <a:ea typeface="MS Mincho" panose="02020609040205080304" pitchFamily="49" charset="-128"/>
              </a:rPr>
              <a:t>Cre</a:t>
            </a:r>
            <a:r>
              <a:rPr lang="pt-BR" sz="2400" dirty="0" smtClean="0">
                <a:latin typeface="Times New Roman" panose="02020603050405020304" pitchFamily="18" charset="0"/>
                <a:ea typeface="TimesNewRoman"/>
              </a:rPr>
              <a:t>ş</a:t>
            </a:r>
            <a:r>
              <a:rPr lang="pt-BR" sz="2400" dirty="0" smtClean="0">
                <a:latin typeface="Times New Roman" panose="02020603050405020304" pitchFamily="18" charset="0"/>
                <a:ea typeface="MS Mincho" panose="02020609040205080304" pitchFamily="49" charset="-128"/>
              </a:rPr>
              <a:t>terea num</a:t>
            </a:r>
            <a:r>
              <a:rPr lang="pt-BR" sz="2400" dirty="0" smtClean="0">
                <a:latin typeface="Times New Roman" panose="02020603050405020304" pitchFamily="18" charset="0"/>
                <a:ea typeface="TimesNewRoman"/>
              </a:rPr>
              <a:t>ă</a:t>
            </a:r>
            <a:r>
              <a:rPr lang="pt-BR" sz="2400" dirty="0" smtClean="0">
                <a:latin typeface="Times New Roman" panose="02020603050405020304" pitchFamily="18" charset="0"/>
                <a:ea typeface="MS Mincho" panose="02020609040205080304" pitchFamily="49" charset="-128"/>
              </a:rPr>
              <a:t>rului de tranzac</a:t>
            </a:r>
            <a:r>
              <a:rPr lang="pt-BR" sz="2400" dirty="0" smtClean="0">
                <a:latin typeface="Times New Roman" panose="02020603050405020304" pitchFamily="18" charset="0"/>
                <a:ea typeface="TimesNewRoman"/>
              </a:rPr>
              <a:t>ţ</a:t>
            </a:r>
            <a:r>
              <a:rPr lang="pt-BR" sz="2400" dirty="0" smtClean="0">
                <a:latin typeface="Times New Roman" panose="02020603050405020304" pitchFamily="18" charset="0"/>
                <a:ea typeface="MS Mincho" panose="02020609040205080304" pitchFamily="49" charset="-128"/>
              </a:rPr>
              <a:t>ii derulate cu firmele de exerci</a:t>
            </a:r>
            <a:r>
              <a:rPr lang="pt-BR" sz="2400" dirty="0" smtClean="0">
                <a:latin typeface="Times New Roman" panose="02020603050405020304" pitchFamily="18" charset="0"/>
                <a:ea typeface="TimesNewRoman"/>
              </a:rPr>
              <a:t>ţ</a:t>
            </a:r>
            <a:r>
              <a:rPr lang="pt-BR" sz="2400" dirty="0" smtClean="0">
                <a:latin typeface="Times New Roman" panose="02020603050405020304" pitchFamily="18" charset="0"/>
                <a:ea typeface="MS Mincho" panose="02020609040205080304" pitchFamily="49" charset="-128"/>
              </a:rPr>
              <a:t>iu;</a:t>
            </a:r>
            <a:endParaRPr lang="en-US" sz="2400" dirty="0" smtClean="0">
              <a:latin typeface="Times New Roman" panose="02020603050405020304" pitchFamily="18" charset="0"/>
              <a:ea typeface="MS Mincho" panose="02020609040205080304" pitchFamily="49" charset="-128"/>
            </a:endParaRPr>
          </a:p>
          <a:p>
            <a:pPr marL="742950" marR="0" lvl="1" indent="-285750" algn="just">
              <a:spcBef>
                <a:spcPts val="1200"/>
              </a:spcBef>
              <a:spcAft>
                <a:spcPts val="0"/>
              </a:spcAft>
              <a:buFont typeface="Wingdings" panose="05000000000000000000" pitchFamily="2" charset="2"/>
              <a:buChar char=""/>
              <a:tabLst>
                <a:tab pos="589280" algn="l"/>
              </a:tabLst>
            </a:pPr>
            <a:r>
              <a:rPr lang="ro-RO" sz="2400" dirty="0" smtClean="0">
                <a:latin typeface="Times New Roman" panose="02020603050405020304" pitchFamily="18" charset="0"/>
                <a:ea typeface="MS Mincho" panose="02020609040205080304" pitchFamily="49" charset="-128"/>
              </a:rPr>
              <a:t>În următorii 3 ani firma să devină lider pe piaţa</a:t>
            </a:r>
            <a:endParaRPr lang="ro-RO" sz="2400" dirty="0"/>
          </a:p>
        </p:txBody>
      </p:sp>
      <p:sp>
        <p:nvSpPr>
          <p:cNvPr id="4" name="Rectangle 3"/>
          <p:cNvSpPr/>
          <p:nvPr/>
        </p:nvSpPr>
        <p:spPr>
          <a:xfrm>
            <a:off x="507934" y="3124200"/>
            <a:ext cx="10260264" cy="1569660"/>
          </a:xfrm>
          <a:prstGeom prst="rect">
            <a:avLst/>
          </a:prstGeom>
        </p:spPr>
        <p:txBody>
          <a:bodyPr wrap="square">
            <a:spAutoFit/>
          </a:bodyPr>
          <a:lstStyle/>
          <a:p>
            <a:r>
              <a:rPr lang="ro-RO" sz="2400" b="1" dirty="0" smtClean="0">
                <a:latin typeface="Times New Roman" panose="02020603050405020304" pitchFamily="18" charset="0"/>
                <a:cs typeface="Times New Roman" panose="02020603050405020304" pitchFamily="18" charset="0"/>
              </a:rPr>
              <a:t>5.3. Durata de implementare</a:t>
            </a:r>
            <a:r>
              <a:rPr lang="ro-RO" sz="2400" dirty="0" smtClean="0">
                <a:latin typeface="Times New Roman" panose="02020603050405020304" pitchFamily="18" charset="0"/>
                <a:cs typeface="Times New Roman" panose="02020603050405020304" pitchFamily="18" charset="0"/>
              </a:rPr>
              <a:t> - 1 an</a:t>
            </a:r>
            <a:endParaRPr lang="en-US" sz="2400" dirty="0" smtClean="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Principalele activităţi desfăşurate sunt:</a:t>
            </a:r>
            <a:endParaRPr lang="en-US" sz="2400" dirty="0" smtClean="0">
              <a:latin typeface="Times New Roman" panose="02020603050405020304" pitchFamily="18" charset="0"/>
              <a:cs typeface="Times New Roman" panose="02020603050405020304" pitchFamily="18" charset="0"/>
            </a:endParaRPr>
          </a:p>
          <a:p>
            <a:r>
              <a:rPr lang="ro-RO" sz="2400" dirty="0" smtClean="0">
                <a:latin typeface="Times New Roman" panose="02020603050405020304" pitchFamily="18" charset="0"/>
                <a:cs typeface="Times New Roman" panose="02020603050405020304" pitchFamily="18" charset="0"/>
              </a:rPr>
              <a:t>-  întocmirea documentaţiei de înfiinţare;</a:t>
            </a:r>
            <a:endParaRPr lang="en-US" sz="2400" dirty="0" smtClean="0">
              <a:latin typeface="Times New Roman" panose="02020603050405020304" pitchFamily="18" charset="0"/>
              <a:cs typeface="Times New Roman" panose="02020603050405020304" pitchFamily="18" charset="0"/>
            </a:endParaRPr>
          </a:p>
          <a:p>
            <a:r>
              <a:rPr lang="ro-RO" sz="2400" dirty="0" smtClean="0">
                <a:latin typeface="Times New Roman" panose="02020603050405020304" pitchFamily="18" charset="0"/>
                <a:cs typeface="Times New Roman" panose="02020603050405020304" pitchFamily="18" charset="0"/>
              </a:rPr>
              <a:t>-  amenajarea spaţiului;</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507934" y="4572002"/>
            <a:ext cx="6095207" cy="830997"/>
          </a:xfrm>
          <a:prstGeom prst="rect">
            <a:avLst/>
          </a:prstGeom>
        </p:spPr>
        <p:txBody>
          <a:bodyPr>
            <a:spAutoFit/>
          </a:bodyPr>
          <a:lstStyle/>
          <a:p>
            <a:r>
              <a:rPr lang="ro-RO" sz="2400" dirty="0" smtClean="0">
                <a:latin typeface="Times New Roman" panose="02020603050405020304" pitchFamily="18" charset="0"/>
                <a:cs typeface="Times New Roman" panose="02020603050405020304" pitchFamily="18" charset="0"/>
              </a:rPr>
              <a:t>- recrutarea resurselor umane;</a:t>
            </a:r>
            <a:endParaRPr lang="en-US" sz="2400" dirty="0" smtClean="0">
              <a:latin typeface="Times New Roman" panose="02020603050405020304" pitchFamily="18" charset="0"/>
              <a:cs typeface="Times New Roman" panose="02020603050405020304" pitchFamily="18" charset="0"/>
            </a:endParaRPr>
          </a:p>
          <a:p>
            <a:r>
              <a:rPr lang="ro-RO" sz="2400" dirty="0" smtClean="0">
                <a:latin typeface="Times New Roman" panose="02020603050405020304" pitchFamily="18" charset="0"/>
                <a:cs typeface="Times New Roman" panose="02020603050405020304" pitchFamily="18" charset="0"/>
              </a:rPr>
              <a:t>- procurarea echipamentelor necesare;</a:t>
            </a:r>
            <a:endParaRPr lang="en-US" sz="2400" dirty="0" smtClean="0">
              <a:latin typeface="Times New Roman" panose="02020603050405020304" pitchFamily="18" charset="0"/>
              <a:cs typeface="Times New Roman" panose="02020603050405020304" pitchFamily="18" charset="0"/>
            </a:endParaRPr>
          </a:p>
        </p:txBody>
      </p:sp>
      <p:pic>
        <p:nvPicPr>
          <p:cNvPr id="6" name="Picture 5"/>
          <p:cNvPicPr>
            <a:picLocks noChangeAspect="1" noChangeArrowheads="1"/>
          </p:cNvPicPr>
          <p:nvPr/>
        </p:nvPicPr>
        <p:blipFill>
          <a:blip r:embed="rId3" cstate="print"/>
          <a:srcRect/>
          <a:stretch>
            <a:fillRect/>
          </a:stretch>
        </p:blipFill>
        <p:spPr bwMode="auto">
          <a:xfrm>
            <a:off x="10362405" y="5709428"/>
            <a:ext cx="1828007" cy="1148571"/>
          </a:xfrm>
          <a:prstGeom prst="rect">
            <a:avLst/>
          </a:prstGeom>
          <a:noFill/>
          <a:ln w="9525">
            <a:noFill/>
            <a:miter lim="800000"/>
            <a:headEnd/>
            <a:tailEnd/>
          </a:ln>
        </p:spPr>
      </p:pic>
      <p:pic>
        <p:nvPicPr>
          <p:cNvPr id="7" name="video-1489477409.mp4">
            <a:hlinkClick r:id="" action="ppaction://media"/>
          </p:cNvPr>
          <p:cNvPicPr>
            <a:picLocks noRot="1" noChangeAspect="1"/>
          </p:cNvPicPr>
          <p:nvPr>
            <a:videoFile r:link="rId1"/>
          </p:nvPr>
        </p:nvPicPr>
        <p:blipFill>
          <a:blip r:embed="rId4"/>
          <a:stretch>
            <a:fillRect/>
          </a:stretch>
        </p:blipFill>
        <p:spPr>
          <a:xfrm>
            <a:off x="6704806" y="2667000"/>
            <a:ext cx="4343400" cy="2686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21" y="304802"/>
            <a:ext cx="4104331" cy="461665"/>
          </a:xfrm>
          <a:prstGeom prst="rect">
            <a:avLst/>
          </a:prstGeom>
        </p:spPr>
        <p:txBody>
          <a:bodyPr wrap="none">
            <a:spAutoFit/>
          </a:bodyPr>
          <a:lstStyle/>
          <a:p>
            <a:r>
              <a:rPr lang="ro-RO" sz="2400" b="1" dirty="0" smtClean="0">
                <a:latin typeface="Times New Roman" panose="02020603050405020304" pitchFamily="18" charset="0"/>
                <a:cs typeface="Times New Roman" panose="02020603050405020304" pitchFamily="18" charset="0"/>
              </a:rPr>
              <a:t>5.3. Durata de implementare</a:t>
            </a:r>
            <a:r>
              <a:rPr lang="ro-RO" sz="2400" dirty="0" smtClean="0">
                <a:latin typeface="Times New Roman" panose="02020603050405020304" pitchFamily="18" charset="0"/>
                <a:cs typeface="Times New Roman" panose="02020603050405020304" pitchFamily="18" charset="0"/>
              </a:rPr>
              <a:t> </a:t>
            </a:r>
            <a:endParaRPr lang="ro-RO" sz="2400" dirty="0"/>
          </a:p>
        </p:txBody>
      </p:sp>
      <p:sp>
        <p:nvSpPr>
          <p:cNvPr id="3" name="Rectangle 2"/>
          <p:cNvSpPr/>
          <p:nvPr/>
        </p:nvSpPr>
        <p:spPr>
          <a:xfrm>
            <a:off x="609521" y="990600"/>
            <a:ext cx="11174546" cy="1569660"/>
          </a:xfrm>
          <a:prstGeom prst="rect">
            <a:avLst/>
          </a:prstGeom>
        </p:spPr>
        <p:txBody>
          <a:bodyPr wrap="square">
            <a:spAutoFit/>
          </a:bodyPr>
          <a:lstStyle/>
          <a:p>
            <a:r>
              <a:rPr lang="ro-RO" sz="2400" dirty="0" smtClean="0">
                <a:latin typeface="Times New Roman" panose="02020603050405020304" pitchFamily="18" charset="0"/>
                <a:cs typeface="Times New Roman" panose="02020603050405020304" pitchFamily="18" charset="0"/>
              </a:rPr>
              <a:t>- aprovizionarea cu materiile prime şi materialele necesare;</a:t>
            </a:r>
            <a:endParaRPr lang="en-US" sz="2400" dirty="0" smtClean="0">
              <a:latin typeface="Times New Roman" panose="02020603050405020304" pitchFamily="18" charset="0"/>
              <a:cs typeface="Times New Roman" panose="02020603050405020304" pitchFamily="18" charset="0"/>
            </a:endParaRPr>
          </a:p>
          <a:p>
            <a:r>
              <a:rPr lang="ro-RO" sz="2400" dirty="0" smtClean="0">
                <a:latin typeface="Times New Roman" panose="02020603050405020304" pitchFamily="18" charset="0"/>
                <a:cs typeface="Times New Roman" panose="02020603050405020304" pitchFamily="18" charset="0"/>
              </a:rPr>
              <a:t>- reclamă şi publicitate;</a:t>
            </a:r>
            <a:endParaRPr lang="en-US" sz="2400" dirty="0" smtClean="0">
              <a:latin typeface="Times New Roman" panose="02020603050405020304" pitchFamily="18" charset="0"/>
              <a:cs typeface="Times New Roman" panose="02020603050405020304" pitchFamily="18" charset="0"/>
            </a:endParaRPr>
          </a:p>
          <a:p>
            <a:r>
              <a:rPr lang="ro-RO" sz="2400" dirty="0" smtClean="0">
                <a:latin typeface="Times New Roman" panose="02020603050405020304" pitchFamily="18" charset="0"/>
                <a:cs typeface="Times New Roman" panose="02020603050405020304" pitchFamily="18" charset="0"/>
              </a:rPr>
              <a:t>- încheierea contractelor de aprovizionare şi vânzare;</a:t>
            </a:r>
            <a:endParaRPr lang="en-US" sz="2400" dirty="0" smtClean="0">
              <a:latin typeface="Times New Roman" panose="02020603050405020304" pitchFamily="18" charset="0"/>
              <a:cs typeface="Times New Roman" panose="02020603050405020304" pitchFamily="18" charset="0"/>
            </a:endParaRPr>
          </a:p>
          <a:p>
            <a:r>
              <a:rPr lang="ro-RO" sz="2400" b="1" dirty="0" smtClean="0">
                <a:latin typeface="Times New Roman" panose="02020603050405020304" pitchFamily="18" charset="0"/>
                <a:cs typeface="Times New Roman" panose="02020603050405020304" pitchFamily="18" charset="0"/>
              </a:rPr>
              <a:t>	Durate de funcţionare</a:t>
            </a:r>
            <a:r>
              <a:rPr lang="ro-RO" sz="2400" dirty="0" smtClean="0">
                <a:latin typeface="Times New Roman" panose="02020603050405020304" pitchFamily="18" charset="0"/>
                <a:cs typeface="Times New Roman" panose="02020603050405020304" pitchFamily="18" charset="0"/>
              </a:rPr>
              <a:t> este nelimitată.</a:t>
            </a:r>
            <a:endParaRPr lang="en-US" sz="2400" dirty="0">
              <a:latin typeface="Times New Roman" panose="02020603050405020304" pitchFamily="18" charset="0"/>
              <a:cs typeface="Times New Roman" panose="02020603050405020304" pitchFamily="18" charset="0"/>
            </a:endParaRPr>
          </a:p>
        </p:txBody>
      </p:sp>
      <p:pic>
        <p:nvPicPr>
          <p:cNvPr id="4" name="Picture 5"/>
          <p:cNvPicPr>
            <a:picLocks noChangeAspect="1" noChangeArrowheads="1"/>
          </p:cNvPicPr>
          <p:nvPr/>
        </p:nvPicPr>
        <p:blipFill>
          <a:blip r:embed="rId3" cstate="print"/>
          <a:srcRect/>
          <a:stretch>
            <a:fillRect/>
          </a:stretch>
        </p:blipFill>
        <p:spPr bwMode="auto">
          <a:xfrm>
            <a:off x="10362405" y="5709428"/>
            <a:ext cx="1828007" cy="1148571"/>
          </a:xfrm>
          <a:prstGeom prst="rect">
            <a:avLst/>
          </a:prstGeom>
          <a:noFill/>
          <a:ln w="9525">
            <a:noFill/>
            <a:miter lim="800000"/>
            <a:headEnd/>
            <a:tailEnd/>
          </a:ln>
        </p:spPr>
      </p:pic>
      <p:pic>
        <p:nvPicPr>
          <p:cNvPr id="5" name="video-1489477406.mp4">
            <a:hlinkClick r:id="" action="ppaction://media"/>
          </p:cNvPr>
          <p:cNvPicPr>
            <a:picLocks noRot="1" noChangeAspect="1"/>
          </p:cNvPicPr>
          <p:nvPr>
            <a:videoFile r:link="rId1"/>
          </p:nvPr>
        </p:nvPicPr>
        <p:blipFill>
          <a:blip r:embed="rId4"/>
          <a:stretch>
            <a:fillRect/>
          </a:stretch>
        </p:blipFill>
        <p:spPr>
          <a:xfrm>
            <a:off x="2894806" y="2971800"/>
            <a:ext cx="5638800" cy="3371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Times New Roman" panose="02020603050405020304" pitchFamily="18" charset="0"/>
                <a:cs typeface="Times New Roman" panose="02020603050405020304" pitchFamily="18" charset="0"/>
              </a:rPr>
              <a:t>ANALIZA SWOT</a:t>
            </a:r>
            <a:endParaRPr lang="ro-RO"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4532644"/>
              </p:ext>
            </p:extLst>
          </p:nvPr>
        </p:nvGraphicFramePr>
        <p:xfrm>
          <a:off x="406347" y="1524000"/>
          <a:ext cx="11276132" cy="4926330"/>
        </p:xfrm>
        <a:graphic>
          <a:graphicData uri="http://schemas.openxmlformats.org/drawingml/2006/table">
            <a:tbl>
              <a:tblPr firstRow="1" firstCol="1" bandRow="1"/>
              <a:tblGrid>
                <a:gridCol w="5638066"/>
                <a:gridCol w="5638066"/>
              </a:tblGrid>
              <a:tr h="4926330">
                <a:tc>
                  <a:txBody>
                    <a:bodyPr/>
                    <a:lstStyle/>
                    <a:p>
                      <a:pPr marL="0" marR="0">
                        <a:spcBef>
                          <a:spcPts val="0"/>
                        </a:spcBef>
                        <a:spcAft>
                          <a:spcPts val="0"/>
                        </a:spcAft>
                      </a:pPr>
                      <a:r>
                        <a:rPr lang="ro-RO" sz="2400" b="1" dirty="0">
                          <a:effectLst/>
                          <a:latin typeface="Times New Roman" panose="02020603050405020304" pitchFamily="18" charset="0"/>
                          <a:ea typeface="MS Mincho" panose="02020609040205080304" pitchFamily="49" charset="-128"/>
                          <a:cs typeface="Times New Roman" panose="02020603050405020304" pitchFamily="18" charset="0"/>
                        </a:rPr>
                        <a:t>Puncte tari </a:t>
                      </a: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18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calitate ridicată în realizarea produselor;</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calitate ridicată în servirea clienţilor;</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o foarte bună publicitate;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produse oferite la standarde europene;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preţuri accesibile;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varietate produselor;</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valorificarea gustului tradiţional;</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utilizare resurselor naturale cultivate in România;</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personalul angajat  are pregătire adecvată;</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produse solicitate de </a:t>
                      </a:r>
                      <a:r>
                        <a:rPr lang="ro-RO" sz="2000" dirty="0" smtClean="0">
                          <a:effectLst/>
                          <a:latin typeface="Times New Roman" panose="02020603050405020304" pitchFamily="18" charset="0"/>
                          <a:ea typeface="MS Mincho" panose="02020609040205080304" pitchFamily="49" charset="-128"/>
                          <a:cs typeface="Times New Roman" panose="02020603050405020304" pitchFamily="18" charset="0"/>
                        </a:rPr>
                        <a:t>consumatori</a:t>
                      </a: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80569" marR="8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2400" b="1" dirty="0">
                          <a:effectLst/>
                          <a:latin typeface="Times New Roman" panose="02020603050405020304" pitchFamily="18" charset="0"/>
                          <a:ea typeface="MS Mincho" panose="02020609040205080304" pitchFamily="49" charset="-128"/>
                          <a:cs typeface="Times New Roman" panose="02020603050405020304" pitchFamily="18" charset="0"/>
                        </a:rPr>
                        <a:t>Puncte slabe</a:t>
                      </a: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piaţă de desfacere în formare;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durată de funcționare relativ mică;</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dificultăţi în recrutarea personalului cu abilitaţi adecvate producţiei produselor de calitate in acest domeniu;</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volum mare de muncă;</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-activitate de bază sezonieră</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80569" marR="8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365" y="304802"/>
            <a:ext cx="3863372" cy="646331"/>
          </a:xfrm>
          <a:prstGeom prst="rect">
            <a:avLst/>
          </a:prstGeom>
        </p:spPr>
        <p:txBody>
          <a:bodyPr wrap="none">
            <a:spAutoFit/>
          </a:bodyPr>
          <a:lstStyle/>
          <a:p>
            <a:pPr algn="ctr"/>
            <a:r>
              <a:rPr lang="en-US" sz="3600" b="1" dirty="0" smtClean="0">
                <a:solidFill>
                  <a:srgbClr val="C00000"/>
                </a:solidFill>
                <a:latin typeface="Times New Roman" panose="02020603050405020304" pitchFamily="18" charset="0"/>
                <a:cs typeface="Times New Roman" panose="02020603050405020304" pitchFamily="18" charset="0"/>
              </a:rPr>
              <a:t>ANALIZA SWOT</a:t>
            </a:r>
            <a:endParaRPr lang="ro-RO" sz="3600" dirty="0"/>
          </a:p>
        </p:txBody>
      </p:sp>
      <p:graphicFrame>
        <p:nvGraphicFramePr>
          <p:cNvPr id="3" name="Content Placeholder 3"/>
          <p:cNvGraphicFramePr>
            <a:graphicFrameLocks/>
          </p:cNvGraphicFramePr>
          <p:nvPr>
            <p:extLst>
              <p:ext uri="{D42A27DB-BD31-4B8C-83A1-F6EECF244321}">
                <p14:modId xmlns:p14="http://schemas.microsoft.com/office/powerpoint/2010/main" val="1279189593"/>
              </p:ext>
            </p:extLst>
          </p:nvPr>
        </p:nvGraphicFramePr>
        <p:xfrm>
          <a:off x="406347" y="1127760"/>
          <a:ext cx="10869786" cy="5334000"/>
        </p:xfrm>
        <a:graphic>
          <a:graphicData uri="http://schemas.openxmlformats.org/drawingml/2006/table">
            <a:tbl>
              <a:tblPr firstRow="1" firstCol="1" bandRow="1"/>
              <a:tblGrid>
                <a:gridCol w="5434893"/>
                <a:gridCol w="5434893"/>
              </a:tblGrid>
              <a:tr h="5334000">
                <a:tc>
                  <a:txBody>
                    <a:bodyPr/>
                    <a:lstStyle/>
                    <a:p>
                      <a:pPr marL="0" marR="0">
                        <a:spcBef>
                          <a:spcPts val="0"/>
                        </a:spcBef>
                        <a:spcAft>
                          <a:spcPts val="0"/>
                        </a:spcAft>
                      </a:pPr>
                      <a:r>
                        <a:rPr lang="ro-RO" sz="2400" b="1" dirty="0">
                          <a:effectLst/>
                          <a:latin typeface="Times New Roman" panose="02020603050405020304" pitchFamily="18" charset="0"/>
                          <a:ea typeface="MS Mincho" panose="02020609040205080304" pitchFamily="49" charset="-128"/>
                          <a:cs typeface="Times New Roman" panose="02020603050405020304" pitchFamily="18" charset="0"/>
                        </a:rPr>
                        <a:t>Oportunităţi</a:t>
                      </a: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12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posibilitatea extinderii activităţii ca urmare a tendinţei de dezvoltare a pieţii produselor bio;</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posibilitatea contactării pieţii externe, şi producerea produselor având în vedere elemente de cultură şi tradiţiile europene;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posibilitatea dezvoltării prin finanţări europene pentru valorificarea materialelor naturale şi promovarea tradiţiilor naţionale;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diversificarea gamei sortimentale;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posibilitatea angajării şomerilor;</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concurenţă redusă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7233" marR="77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2400" b="1" dirty="0">
                          <a:effectLst/>
                          <a:latin typeface="Times New Roman" panose="02020603050405020304" pitchFamily="18" charset="0"/>
                          <a:ea typeface="MS Mincho" panose="02020609040205080304" pitchFamily="49" charset="-128"/>
                          <a:cs typeface="Times New Roman" panose="02020603050405020304" pitchFamily="18" charset="0"/>
                        </a:rPr>
                        <a:t>Ameninţări</a:t>
                      </a: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4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15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dezinteresul şi subevaluarea produselor de către anumite segmente de piaţă;</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dezvoltarea tehnologică şi realizarea industrială a produselor asemănătoare la costuri foarte mici:</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lipsa concurenţilor direcţi care să întărească competiţia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dezinteresul potenţialilor clienţi pentru cunoaşterea rețetelor tradiționale şi de aici subevaluarea produselor;</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lipsa interesului pentru produsele bio a generaţiei tinere;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7233" marR="77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107" y="1"/>
            <a:ext cx="10361851" cy="1066800"/>
          </a:xfrm>
        </p:spPr>
        <p:txBody>
          <a:bodyPr/>
          <a:lstStyle/>
          <a:p>
            <a:r>
              <a:rPr lang="ro-RO" b="1" dirty="0" smtClean="0">
                <a:solidFill>
                  <a:srgbClr val="C00000"/>
                </a:solidFill>
              </a:rPr>
              <a:t>Asociaţii firme</a:t>
            </a:r>
            <a:r>
              <a:rPr lang="en-US" b="1" dirty="0" err="1" smtClean="0">
                <a:solidFill>
                  <a:srgbClr val="C00000"/>
                </a:solidFill>
              </a:rPr>
              <a:t>i</a:t>
            </a:r>
            <a:endParaRPr lang="en-US" dirty="0"/>
          </a:p>
        </p:txBody>
      </p:sp>
      <p:sp>
        <p:nvSpPr>
          <p:cNvPr id="3" name="Subtitle 2"/>
          <p:cNvSpPr>
            <a:spLocks noGrp="1"/>
          </p:cNvSpPr>
          <p:nvPr>
            <p:ph type="subTitle" idx="1"/>
          </p:nvPr>
        </p:nvSpPr>
        <p:spPr>
          <a:xfrm>
            <a:off x="812695" y="609600"/>
            <a:ext cx="8533290" cy="1752600"/>
          </a:xfrm>
        </p:spPr>
        <p:txBody>
          <a:bodyPr>
            <a:normAutofit fontScale="25000" lnSpcReduction="20000"/>
          </a:bodyPr>
          <a:lstStyle/>
          <a:p>
            <a:pPr algn="l"/>
            <a:endParaRPr lang="en-US" dirty="0"/>
          </a:p>
          <a:p>
            <a:pPr algn="l"/>
            <a:r>
              <a:rPr lang="ro-RO" dirty="0"/>
              <a:t> </a:t>
            </a:r>
            <a:endParaRPr lang="en-US" dirty="0"/>
          </a:p>
          <a:p>
            <a:pPr algn="l"/>
            <a:r>
              <a:rPr lang="ro-RO" sz="7200" dirty="0">
                <a:solidFill>
                  <a:schemeClr val="tx1"/>
                </a:solidFill>
                <a:latin typeface="Times New Roman" pitchFamily="18" charset="0"/>
                <a:cs typeface="Times New Roman" pitchFamily="18" charset="0"/>
              </a:rPr>
              <a:t> </a:t>
            </a:r>
            <a:endParaRPr lang="en-US" sz="9600" b="1" dirty="0">
              <a:solidFill>
                <a:schemeClr val="tx1"/>
              </a:solidFill>
              <a:latin typeface="Times New Roman" pitchFamily="18" charset="0"/>
              <a:cs typeface="Times New Roman" pitchFamily="18" charset="0"/>
            </a:endParaRPr>
          </a:p>
          <a:p>
            <a:pPr algn="l">
              <a:lnSpc>
                <a:spcPct val="120000"/>
              </a:lnSpc>
              <a:spcBef>
                <a:spcPts val="0"/>
              </a:spcBef>
            </a:pPr>
            <a:r>
              <a:rPr lang="ro-RO" sz="9600" b="1" dirty="0" smtClean="0">
                <a:solidFill>
                  <a:schemeClr val="tx1"/>
                </a:solidFill>
              </a:rPr>
              <a:t>Cioltan </a:t>
            </a:r>
            <a:r>
              <a:rPr lang="ro-RO" sz="9600" b="1" dirty="0">
                <a:solidFill>
                  <a:schemeClr val="tx1"/>
                </a:solidFill>
              </a:rPr>
              <a:t>Elena-Larisa</a:t>
            </a:r>
            <a:endParaRPr lang="en-US" sz="9600" b="1" dirty="0">
              <a:solidFill>
                <a:schemeClr val="tx1"/>
              </a:solidFill>
            </a:endParaRPr>
          </a:p>
          <a:p>
            <a:pPr algn="l">
              <a:lnSpc>
                <a:spcPct val="120000"/>
              </a:lnSpc>
              <a:spcBef>
                <a:spcPts val="0"/>
              </a:spcBef>
            </a:pPr>
            <a:r>
              <a:rPr lang="ro-RO" sz="9600" b="1" dirty="0" smtClean="0">
                <a:solidFill>
                  <a:schemeClr val="tx1"/>
                </a:solidFill>
              </a:rPr>
              <a:t> </a:t>
            </a:r>
            <a:endParaRPr lang="en-US" sz="9600" b="1" dirty="0" smtClean="0">
              <a:solidFill>
                <a:schemeClr val="tx1"/>
              </a:solidFill>
            </a:endParaRPr>
          </a:p>
          <a:p>
            <a:pPr algn="l">
              <a:lnSpc>
                <a:spcPct val="120000"/>
              </a:lnSpc>
              <a:spcBef>
                <a:spcPts val="0"/>
              </a:spcBef>
            </a:pPr>
            <a:r>
              <a:rPr lang="ro-RO" sz="9600" b="1" dirty="0" smtClean="0">
                <a:solidFill>
                  <a:schemeClr val="tx1"/>
                </a:solidFill>
              </a:rPr>
              <a:t> </a:t>
            </a:r>
            <a:r>
              <a:rPr lang="ro-RO" sz="9600" b="1" dirty="0">
                <a:solidFill>
                  <a:schemeClr val="tx1"/>
                </a:solidFill>
              </a:rPr>
              <a:t>Ţebrian Laura</a:t>
            </a:r>
            <a:endParaRPr lang="en-US" sz="9600" b="1" dirty="0">
              <a:solidFill>
                <a:schemeClr val="tx1"/>
              </a:solidFill>
            </a:endParaRPr>
          </a:p>
          <a:p>
            <a:pPr algn="l">
              <a:lnSpc>
                <a:spcPct val="120000"/>
              </a:lnSpc>
              <a:spcBef>
                <a:spcPts val="0"/>
              </a:spcBef>
            </a:pPr>
            <a:r>
              <a:rPr lang="ro-RO" sz="9600" b="1" dirty="0">
                <a:solidFill>
                  <a:schemeClr val="tx1"/>
                </a:solidFill>
              </a:rPr>
              <a:t> </a:t>
            </a:r>
            <a:endParaRPr lang="en-US" sz="9600" b="1" dirty="0">
              <a:solidFill>
                <a:schemeClr val="tx1"/>
              </a:solidFill>
            </a:endParaRPr>
          </a:p>
          <a:p>
            <a:pPr algn="l">
              <a:lnSpc>
                <a:spcPct val="120000"/>
              </a:lnSpc>
              <a:spcBef>
                <a:spcPts val="0"/>
              </a:spcBef>
            </a:pPr>
            <a:r>
              <a:rPr lang="ro-RO" sz="9600" b="1" dirty="0" smtClean="0">
                <a:solidFill>
                  <a:schemeClr val="tx1"/>
                </a:solidFill>
              </a:rPr>
              <a:t> </a:t>
            </a:r>
            <a:r>
              <a:rPr lang="ro-RO" sz="9600" b="1" dirty="0">
                <a:solidFill>
                  <a:schemeClr val="tx1"/>
                </a:solidFill>
              </a:rPr>
              <a:t>Hriţcu Georgeta</a:t>
            </a:r>
            <a:endParaRPr lang="en-US" sz="9600" b="1" dirty="0">
              <a:solidFill>
                <a:schemeClr val="tx1"/>
              </a:solidFill>
            </a:endParaRPr>
          </a:p>
          <a:p>
            <a:pPr algn="l">
              <a:lnSpc>
                <a:spcPct val="120000"/>
              </a:lnSpc>
              <a:spcBef>
                <a:spcPts val="0"/>
              </a:spcBef>
            </a:pPr>
            <a:r>
              <a:rPr lang="ro-RO" sz="9600" b="1" dirty="0">
                <a:solidFill>
                  <a:schemeClr val="tx1"/>
                </a:solidFill>
              </a:rPr>
              <a:t> </a:t>
            </a:r>
            <a:endParaRPr lang="en-US" sz="9600" b="1" dirty="0">
              <a:solidFill>
                <a:schemeClr val="tx1"/>
              </a:solidFill>
            </a:endParaRPr>
          </a:p>
          <a:p>
            <a:pPr algn="l">
              <a:lnSpc>
                <a:spcPct val="120000"/>
              </a:lnSpc>
              <a:spcBef>
                <a:spcPts val="0"/>
              </a:spcBef>
            </a:pPr>
            <a:r>
              <a:rPr lang="ro-RO" sz="9600" b="1" dirty="0" smtClean="0">
                <a:solidFill>
                  <a:schemeClr val="tx1"/>
                </a:solidFill>
              </a:rPr>
              <a:t>Ţebrean </a:t>
            </a:r>
            <a:r>
              <a:rPr lang="ro-RO" sz="9600" b="1" dirty="0">
                <a:solidFill>
                  <a:schemeClr val="tx1"/>
                </a:solidFill>
              </a:rPr>
              <a:t>Larisa</a:t>
            </a:r>
            <a:endParaRPr lang="en-US" sz="9600" b="1" dirty="0">
              <a:solidFill>
                <a:schemeClr val="tx1"/>
              </a:solidFill>
            </a:endParaRPr>
          </a:p>
          <a:p>
            <a:pPr algn="l">
              <a:lnSpc>
                <a:spcPct val="120000"/>
              </a:lnSpc>
              <a:spcBef>
                <a:spcPts val="0"/>
              </a:spcBef>
            </a:pPr>
            <a:r>
              <a:rPr lang="es-ES" sz="9600" b="1" dirty="0">
                <a:solidFill>
                  <a:schemeClr val="tx1"/>
                </a:solidFill>
              </a:rPr>
              <a:t> </a:t>
            </a:r>
            <a:endParaRPr lang="en-US" sz="9600" b="1" dirty="0" smtClean="0">
              <a:solidFill>
                <a:schemeClr val="tx1"/>
              </a:solidFill>
            </a:endParaRPr>
          </a:p>
          <a:p>
            <a:pPr algn="l">
              <a:lnSpc>
                <a:spcPct val="120000"/>
              </a:lnSpc>
              <a:spcBef>
                <a:spcPts val="0"/>
              </a:spcBef>
            </a:pPr>
            <a:r>
              <a:rPr lang="ro-RO" sz="9600" b="1" dirty="0" smtClean="0">
                <a:solidFill>
                  <a:schemeClr val="tx1"/>
                </a:solidFill>
              </a:rPr>
              <a:t>Niga Alexandru</a:t>
            </a:r>
            <a:endParaRPr lang="en-US" sz="9600" b="1" dirty="0" smtClean="0">
              <a:solidFill>
                <a:schemeClr val="tx1"/>
              </a:solidFill>
            </a:endParaRPr>
          </a:p>
          <a:p>
            <a:pPr algn="l">
              <a:lnSpc>
                <a:spcPct val="120000"/>
              </a:lnSpc>
              <a:spcBef>
                <a:spcPts val="0"/>
              </a:spcBef>
            </a:pPr>
            <a:r>
              <a:rPr lang="ro-RO" sz="9600" b="1" dirty="0">
                <a:solidFill>
                  <a:schemeClr val="tx1"/>
                </a:solidFill>
              </a:rPr>
              <a:t> </a:t>
            </a:r>
            <a:endParaRPr lang="en-US" sz="9600" b="1" dirty="0">
              <a:solidFill>
                <a:schemeClr val="tx1"/>
              </a:solidFill>
            </a:endParaRPr>
          </a:p>
        </p:txBody>
      </p:sp>
      <p:sp>
        <p:nvSpPr>
          <p:cNvPr id="4" name="Rectangle 3"/>
          <p:cNvSpPr/>
          <p:nvPr/>
        </p:nvSpPr>
        <p:spPr>
          <a:xfrm>
            <a:off x="5240420" y="1143000"/>
            <a:ext cx="6093588" cy="3416320"/>
          </a:xfrm>
          <a:prstGeom prst="rect">
            <a:avLst/>
          </a:prstGeom>
        </p:spPr>
        <p:txBody>
          <a:bodyPr>
            <a:spAutoFit/>
          </a:bodyPr>
          <a:lstStyle/>
          <a:p>
            <a:r>
              <a:rPr lang="ro-RO" sz="2400" b="1" dirty="0" smtClean="0"/>
              <a:t>Istrate Emilia          </a:t>
            </a:r>
            <a:endParaRPr lang="en-US" sz="2400" b="1" dirty="0" smtClean="0"/>
          </a:p>
          <a:p>
            <a:r>
              <a:rPr lang="ro-RO" sz="2400" b="1" dirty="0" smtClean="0"/>
              <a:t> </a:t>
            </a:r>
            <a:endParaRPr lang="en-US" sz="2400" b="1" dirty="0" smtClean="0"/>
          </a:p>
          <a:p>
            <a:r>
              <a:rPr lang="ro-RO" sz="2400" b="1" dirty="0" smtClean="0"/>
              <a:t>Badale Ana-Maria</a:t>
            </a:r>
            <a:endParaRPr lang="en-US" sz="2400" b="1" dirty="0" smtClean="0"/>
          </a:p>
          <a:p>
            <a:r>
              <a:rPr lang="ro-RO" sz="2400" b="1" dirty="0" smtClean="0"/>
              <a:t> </a:t>
            </a:r>
            <a:endParaRPr lang="en-US" sz="2400" b="1" dirty="0" smtClean="0"/>
          </a:p>
          <a:p>
            <a:r>
              <a:rPr lang="ro-RO" sz="2400" b="1" dirty="0" smtClean="0"/>
              <a:t>Sfarghiu Adrian</a:t>
            </a:r>
          </a:p>
          <a:p>
            <a:endParaRPr lang="ro-RO" sz="2400" b="1" dirty="0" smtClean="0"/>
          </a:p>
          <a:p>
            <a:r>
              <a:rPr lang="ro-RO" sz="2400" b="1" dirty="0" smtClean="0"/>
              <a:t>Rotundu Andrei</a:t>
            </a:r>
          </a:p>
          <a:p>
            <a:endParaRPr lang="ro-RO" sz="2400" b="1" dirty="0" smtClean="0"/>
          </a:p>
          <a:p>
            <a:r>
              <a:rPr lang="ro-RO" sz="2400" b="1" dirty="0" smtClean="0"/>
              <a:t>Piticari Costel</a:t>
            </a:r>
            <a:endParaRPr lang="en-US" sz="2400" b="1" dirty="0"/>
          </a:p>
        </p:txBody>
      </p:sp>
      <p:pic>
        <p:nvPicPr>
          <p:cNvPr id="5"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206" y="1219200"/>
            <a:ext cx="10666612" cy="2985433"/>
          </a:xfrm>
          <a:prstGeom prst="rect">
            <a:avLst/>
          </a:prstGeom>
        </p:spPr>
        <p:txBody>
          <a:bodyPr wrap="square">
            <a:spAutoFit/>
          </a:bodyPr>
          <a:lstStyle/>
          <a:p>
            <a:pPr indent="457200"/>
            <a:r>
              <a:rPr lang="ro-RO" sz="2400" b="1" dirty="0" smtClean="0">
                <a:solidFill>
                  <a:srgbClr val="000000"/>
                </a:solidFill>
                <a:latin typeface="Times New Roman" panose="02020603050405020304" pitchFamily="18" charset="0"/>
                <a:ea typeface="MS Mincho" panose="02020609040205080304" pitchFamily="49" charset="-128"/>
              </a:rPr>
              <a:t>5.4. Activități preconizate</a:t>
            </a:r>
            <a:endParaRPr lang="en-US" sz="2400" dirty="0" smtClean="0">
              <a:latin typeface="Times New Roman" panose="02020603050405020304" pitchFamily="18" charset="0"/>
              <a:ea typeface="MS Mincho" panose="02020609040205080304" pitchFamily="49" charset="-128"/>
            </a:endParaRPr>
          </a:p>
          <a:p>
            <a:pPr marL="228600" marR="0" indent="228600" algn="just">
              <a:spcBef>
                <a:spcPts val="0"/>
              </a:spcBef>
              <a:spcAft>
                <a:spcPts val="0"/>
              </a:spcAft>
            </a:pPr>
            <a:r>
              <a:rPr lang="ro-RO" sz="2000" dirty="0" smtClean="0">
                <a:latin typeface="Times New Roman" panose="02020603050405020304" pitchFamily="18" charset="0"/>
                <a:ea typeface="MS Mincho" panose="02020609040205080304" pitchFamily="49" charset="-128"/>
              </a:rPr>
              <a:t>	</a:t>
            </a:r>
          </a:p>
          <a:p>
            <a:pPr marL="228600" marR="0" indent="228600" algn="just">
              <a:spcBef>
                <a:spcPts val="0"/>
              </a:spcBef>
              <a:spcAft>
                <a:spcPts val="0"/>
              </a:spcAft>
            </a:pPr>
            <a:r>
              <a:rPr lang="ro-RO" sz="2400" dirty="0" smtClean="0">
                <a:latin typeface="Times New Roman" panose="02020603050405020304" pitchFamily="18" charset="0"/>
                <a:ea typeface="MS Mincho" panose="02020609040205080304" pitchFamily="49" charset="-128"/>
              </a:rPr>
              <a:t>	Îndeplinirea acestor obiective determină împlinirea viziunii firmei şi ca urmare atingerea obiectivului fundamental de asigurare a producerii şi comercializării de produse bio în condiţii de eficienţă maximă.Prin furnizarea de produse tradiționale de calitate şi prin formarea deprinderilor cetăţenilor şi a agenţilor economici de a cumpăra acest tip de produse , vom reuşi îndeplinirea scopurilor şi viziunii firmei pe termen mediu şi lung.</a:t>
            </a:r>
            <a:endParaRPr lang="en-US" sz="2400" dirty="0" smtClean="0">
              <a:latin typeface="Times New Roman" panose="02020603050405020304" pitchFamily="18" charset="0"/>
              <a:ea typeface="MS Mincho" panose="02020609040205080304" pitchFamily="49" charset="-128"/>
            </a:endParaRPr>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107" y="304802"/>
            <a:ext cx="4067386" cy="461665"/>
          </a:xfrm>
          <a:prstGeom prst="rect">
            <a:avLst/>
          </a:prstGeom>
        </p:spPr>
        <p:txBody>
          <a:bodyPr wrap="none">
            <a:spAutoFit/>
          </a:bodyPr>
          <a:lstStyle/>
          <a:p>
            <a:pPr indent="457200"/>
            <a:r>
              <a:rPr lang="ro-RO" sz="2400" b="1" dirty="0" smtClean="0">
                <a:solidFill>
                  <a:srgbClr val="000000"/>
                </a:solidFill>
                <a:latin typeface="Times New Roman" panose="02020603050405020304" pitchFamily="18" charset="0"/>
                <a:ea typeface="MS Mincho" panose="02020609040205080304" pitchFamily="49" charset="-128"/>
              </a:rPr>
              <a:t>5.4. Activități preconizate</a:t>
            </a:r>
            <a:endParaRPr lang="en-US" sz="2400" dirty="0" smtClean="0">
              <a:latin typeface="Times New Roman" panose="02020603050405020304" pitchFamily="18" charset="0"/>
              <a:ea typeface="MS Mincho" panose="02020609040205080304" pitchFamily="49" charset="-128"/>
            </a:endParaRPr>
          </a:p>
        </p:txBody>
      </p:sp>
      <p:sp>
        <p:nvSpPr>
          <p:cNvPr id="3" name="Rectangle 2"/>
          <p:cNvSpPr/>
          <p:nvPr/>
        </p:nvSpPr>
        <p:spPr>
          <a:xfrm>
            <a:off x="609522" y="990600"/>
            <a:ext cx="11072958" cy="3046988"/>
          </a:xfrm>
          <a:prstGeom prst="rect">
            <a:avLst/>
          </a:prstGeom>
        </p:spPr>
        <p:txBody>
          <a:bodyPr wrap="square">
            <a:spAutoFit/>
          </a:bodyPr>
          <a:lstStyle/>
          <a:p>
            <a:pPr marL="228600" marR="0" algn="just">
              <a:spcBef>
                <a:spcPts val="0"/>
              </a:spcBef>
              <a:spcAft>
                <a:spcPts val="0"/>
              </a:spcAft>
            </a:pPr>
            <a:r>
              <a:rPr lang="ro-RO" sz="2400" dirty="0" smtClean="0">
                <a:latin typeface="Times New Roman" panose="02020603050405020304" pitchFamily="18" charset="0"/>
                <a:ea typeface="MS Mincho" panose="02020609040205080304" pitchFamily="49" charset="-128"/>
              </a:rPr>
              <a:t>Considerăm că </a:t>
            </a:r>
            <a:r>
              <a:rPr lang="ro-RO" sz="2400" b="1" dirty="0" smtClean="0">
                <a:latin typeface="Times New Roman" panose="02020603050405020304" pitchFamily="18" charset="0"/>
                <a:ea typeface="MS Mincho" panose="02020609040205080304" pitchFamily="49" charset="-128"/>
              </a:rPr>
              <a:t>afacerea noastră este specială </a:t>
            </a:r>
            <a:r>
              <a:rPr lang="ro-RO" sz="2400" dirty="0" smtClean="0">
                <a:latin typeface="Times New Roman" panose="02020603050405020304" pitchFamily="18" charset="0"/>
                <a:ea typeface="MS Mincho" panose="02020609040205080304" pitchFamily="49" charset="-128"/>
              </a:rPr>
              <a:t>datorită următoarelor considerente</a:t>
            </a:r>
            <a:r>
              <a:rPr lang="pt-BR" sz="2400" dirty="0" smtClean="0">
                <a:latin typeface="Times New Roman" panose="02020603050405020304" pitchFamily="18" charset="0"/>
                <a:ea typeface="MS Mincho" panose="02020609040205080304" pitchFamily="49" charset="-128"/>
              </a:rPr>
              <a:t>:</a:t>
            </a:r>
            <a:endParaRPr lang="en-US" sz="2400" dirty="0" smtClean="0">
              <a:latin typeface="Times New Roman" panose="02020603050405020304" pitchFamily="18" charset="0"/>
              <a:ea typeface="MS Mincho" panose="02020609040205080304" pitchFamily="49" charset="-128"/>
            </a:endParaRPr>
          </a:p>
          <a:p>
            <a:pPr marL="342900" marR="0" lvl="0" indent="-342900" algn="just">
              <a:spcBef>
                <a:spcPts val="0"/>
              </a:spcBef>
              <a:spcAft>
                <a:spcPts val="0"/>
              </a:spcAft>
              <a:buFont typeface="Wingdings" panose="05000000000000000000" pitchFamily="2" charset="2"/>
              <a:buChar char=""/>
              <a:tabLst>
                <a:tab pos="685800" algn="l"/>
              </a:tabLst>
            </a:pPr>
            <a:r>
              <a:rPr lang="ro-RO" sz="2400" dirty="0" smtClean="0">
                <a:latin typeface="Times New Roman" panose="02020603050405020304" pitchFamily="18" charset="0"/>
                <a:ea typeface="MS Mincho" panose="02020609040205080304" pitchFamily="49" charset="-128"/>
              </a:rPr>
              <a:t>respectă norme de calitate şi conformitate ale Uniunii Europene;</a:t>
            </a:r>
            <a:endParaRPr lang="en-US" sz="2400" dirty="0" smtClean="0">
              <a:latin typeface="Times New Roman" panose="02020603050405020304" pitchFamily="18" charset="0"/>
              <a:ea typeface="MS Mincho" panose="02020609040205080304" pitchFamily="49" charset="-128"/>
            </a:endParaRPr>
          </a:p>
          <a:p>
            <a:pPr marL="342900" marR="0" lvl="0" indent="-342900" algn="just">
              <a:spcBef>
                <a:spcPts val="0"/>
              </a:spcBef>
              <a:spcAft>
                <a:spcPts val="0"/>
              </a:spcAft>
              <a:buFont typeface="Wingdings" panose="05000000000000000000" pitchFamily="2" charset="2"/>
              <a:buChar char=""/>
              <a:tabLst>
                <a:tab pos="685800" algn="l"/>
              </a:tabLst>
            </a:pPr>
            <a:r>
              <a:rPr lang="ro-RO" sz="2400" dirty="0" smtClean="0">
                <a:latin typeface="Times New Roman" panose="02020603050405020304" pitchFamily="18" charset="0"/>
                <a:ea typeface="MS Mincho" panose="02020609040205080304" pitchFamily="49" charset="-128"/>
              </a:rPr>
              <a:t>ofertele sunt diversificate;</a:t>
            </a:r>
            <a:endParaRPr lang="en-US" sz="2400" dirty="0" smtClean="0">
              <a:latin typeface="Times New Roman" panose="02020603050405020304" pitchFamily="18" charset="0"/>
              <a:ea typeface="MS Mincho" panose="02020609040205080304" pitchFamily="49" charset="-128"/>
            </a:endParaRPr>
          </a:p>
          <a:p>
            <a:pPr marL="342900" marR="0" lvl="0" indent="-342900" algn="just">
              <a:spcBef>
                <a:spcPts val="0"/>
              </a:spcBef>
              <a:spcAft>
                <a:spcPts val="0"/>
              </a:spcAft>
              <a:buFont typeface="Wingdings" panose="05000000000000000000" pitchFamily="2" charset="2"/>
              <a:buChar char=""/>
              <a:tabLst>
                <a:tab pos="685800" algn="l"/>
              </a:tabLst>
            </a:pPr>
            <a:r>
              <a:rPr lang="ro-RO" sz="2400" dirty="0" smtClean="0">
                <a:latin typeface="Times New Roman" panose="02020603050405020304" pitchFamily="18" charset="0"/>
                <a:ea typeface="MS Mincho" panose="02020609040205080304" pitchFamily="49" charset="-128"/>
              </a:rPr>
              <a:t>preţurile sunt adaptate situaţiei economice actuale;</a:t>
            </a:r>
            <a:endParaRPr lang="en-US" sz="2400" dirty="0" smtClean="0">
              <a:latin typeface="Times New Roman" panose="02020603050405020304" pitchFamily="18" charset="0"/>
              <a:ea typeface="MS Mincho" panose="02020609040205080304" pitchFamily="49" charset="-128"/>
            </a:endParaRPr>
          </a:p>
          <a:p>
            <a:pPr marL="342900" marR="0" lvl="0" indent="-342900" algn="just">
              <a:spcBef>
                <a:spcPts val="0"/>
              </a:spcBef>
              <a:spcAft>
                <a:spcPts val="0"/>
              </a:spcAft>
              <a:buFont typeface="Wingdings" panose="05000000000000000000" pitchFamily="2" charset="2"/>
              <a:buChar char=""/>
              <a:tabLst>
                <a:tab pos="685800" algn="l"/>
              </a:tabLst>
            </a:pPr>
            <a:r>
              <a:rPr lang="ro-RO" sz="2400" dirty="0" smtClean="0">
                <a:latin typeface="Times New Roman" panose="02020603050405020304" pitchFamily="18" charset="0"/>
                <a:ea typeface="MS Mincho" panose="02020609040205080304" pitchFamily="49" charset="-128"/>
              </a:rPr>
              <a:t>seriozitatea şi profesionalismul angajaţilor .  </a:t>
            </a:r>
            <a:endParaRPr lang="en-US" sz="2400" dirty="0" smtClean="0">
              <a:latin typeface="Times New Roman" panose="02020603050405020304" pitchFamily="18" charset="0"/>
              <a:ea typeface="MS Mincho" panose="02020609040205080304" pitchFamily="49" charset="-128"/>
            </a:endParaRPr>
          </a:p>
          <a:p>
            <a:r>
              <a:rPr lang="ro-RO" sz="2400" b="1" dirty="0" smtClean="0">
                <a:latin typeface="Times New Roman" panose="02020603050405020304" pitchFamily="18" charset="0"/>
                <a:cs typeface="Times New Roman" panose="02020603050405020304" pitchFamily="18" charset="0"/>
              </a:rPr>
              <a:t>Activităţi generatoare de profit</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Activităţile generatoare de profit constau în producerea şi comercializarea produselor bio către clienţii noştri.</a:t>
            </a:r>
            <a:endParaRPr lang="en-US" sz="2400" dirty="0">
              <a:latin typeface="Times New Roman" panose="02020603050405020304" pitchFamily="18" charset="0"/>
              <a:cs typeface="Times New Roman" panose="02020603050405020304" pitchFamily="18" charset="0"/>
            </a:endParaRPr>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47" y="304800"/>
            <a:ext cx="6806314" cy="5386090"/>
          </a:xfrm>
          <a:prstGeom prst="rect">
            <a:avLst/>
          </a:prstGeom>
        </p:spPr>
        <p:txBody>
          <a:bodyPr wrap="square">
            <a:spAutoFit/>
          </a:bodyPr>
          <a:lstStyle/>
          <a:p>
            <a:pPr indent="457200"/>
            <a:r>
              <a:rPr lang="ro-RO" sz="2400" b="1" dirty="0" smtClean="0">
                <a:solidFill>
                  <a:srgbClr val="000000"/>
                </a:solidFill>
                <a:latin typeface="Times New Roman" panose="02020603050405020304" pitchFamily="18" charset="0"/>
                <a:ea typeface="MS Mincho" panose="02020609040205080304" pitchFamily="49" charset="-128"/>
              </a:rPr>
              <a:t>5.4. Activități preconizate</a:t>
            </a:r>
            <a:endParaRPr lang="en-US" sz="2400" dirty="0" smtClean="0">
              <a:latin typeface="Times New Roman" panose="02020603050405020304" pitchFamily="18" charset="0"/>
              <a:ea typeface="MS Mincho" panose="02020609040205080304" pitchFamily="49" charset="-128"/>
            </a:endParaRPr>
          </a:p>
          <a:p>
            <a:endParaRPr lang="ro-RO" sz="2000" u="sng" dirty="0" smtClean="0">
              <a:latin typeface="Times New Roman" panose="02020603050405020304" pitchFamily="18" charset="0"/>
              <a:cs typeface="Times New Roman" panose="02020603050405020304" pitchFamily="18" charset="0"/>
            </a:endParaRPr>
          </a:p>
          <a:p>
            <a:r>
              <a:rPr lang="ro-RO" sz="2000" u="sng" dirty="0" smtClean="0">
                <a:latin typeface="Times New Roman" panose="02020603050405020304" pitchFamily="18" charset="0"/>
                <a:cs typeface="Times New Roman" panose="02020603050405020304" pitchFamily="18" charset="0"/>
              </a:rPr>
              <a:t>Produsele oferite de firma noastră sunt:</a:t>
            </a:r>
            <a:endParaRPr lang="en-US" sz="20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ro-RO" sz="2000" dirty="0" smtClean="0">
                <a:latin typeface="Times New Roman" panose="02020603050405020304" pitchFamily="18" charset="0"/>
                <a:cs typeface="Times New Roman" panose="02020603050405020304" pitchFamily="18" charset="0"/>
              </a:rPr>
              <a:t>Zacuscă: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ghebe</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fasole boabe</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vinete  </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gogoşari cu morcovi</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asortată</a:t>
            </a:r>
            <a:endParaRPr lang="en-US" sz="20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ro-RO" sz="2000" dirty="0" smtClean="0">
                <a:latin typeface="Times New Roman" panose="02020603050405020304" pitchFamily="18" charset="0"/>
                <a:cs typeface="Times New Roman" panose="02020603050405020304" pitchFamily="18" charset="0"/>
              </a:rPr>
              <a:t>Tocană: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cu vinere, ardei şi orez</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ciuperci cu roşii</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legume cu orez</a:t>
            </a:r>
            <a:endParaRPr lang="en-US" sz="2000" dirty="0" smtClean="0">
              <a:latin typeface="Times New Roman" panose="02020603050405020304" pitchFamily="18" charset="0"/>
              <a:cs typeface="Times New Roman" panose="02020603050405020304" pitchFamily="18" charset="0"/>
            </a:endParaRPr>
          </a:p>
          <a:p>
            <a:pPr lvl="1">
              <a:buFont typeface="Arial" pitchFamily="34" charset="0"/>
              <a:buChar char="•"/>
            </a:pPr>
            <a:r>
              <a:rPr lang="ro-RO" sz="2000" dirty="0" smtClean="0">
                <a:latin typeface="Times New Roman" panose="02020603050405020304" pitchFamily="18" charset="0"/>
                <a:cs typeface="Times New Roman" panose="02020603050405020304" pitchFamily="18" charset="0"/>
              </a:rPr>
              <a:t>    Murături: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castraveţi în oţet</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castraveţi muraţi în saramură </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murături asortate</a:t>
            </a:r>
            <a:endParaRPr lang="en-US" sz="2000" dirty="0" smtClean="0">
              <a:latin typeface="Times New Roman" panose="02020603050405020304" pitchFamily="18" charset="0"/>
              <a:cs typeface="Times New Roman" panose="02020603050405020304" pitchFamily="18" charset="0"/>
            </a:endParaRPr>
          </a:p>
          <a:p>
            <a:pPr lvl="1">
              <a:buFont typeface="Arial" pitchFamily="34" charset="0"/>
              <a:buChar char="•"/>
            </a:pPr>
            <a:r>
              <a:rPr lang="ro-RO" sz="2000" dirty="0" smtClean="0">
                <a:latin typeface="Times New Roman" panose="02020603050405020304" pitchFamily="18" charset="0"/>
                <a:cs typeface="Times New Roman" panose="02020603050405020304" pitchFamily="18" charset="0"/>
              </a:rPr>
              <a:t>   Gogoşari:</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umpluţi</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 - în sos</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 înoţet</a:t>
            </a:r>
            <a:endParaRPr lang="ro-RO" sz="2000" dirty="0"/>
          </a:p>
        </p:txBody>
      </p:sp>
      <p:sp>
        <p:nvSpPr>
          <p:cNvPr id="3" name="Rectangle 2"/>
          <p:cNvSpPr/>
          <p:nvPr/>
        </p:nvSpPr>
        <p:spPr>
          <a:xfrm>
            <a:off x="6096825" y="1295400"/>
            <a:ext cx="6093588" cy="5016758"/>
          </a:xfrm>
          <a:prstGeom prst="rect">
            <a:avLst/>
          </a:prstGeom>
        </p:spPr>
        <p:txBody>
          <a:bodyPr>
            <a:spAutoFit/>
          </a:bodyPr>
          <a:lstStyle/>
          <a:p>
            <a:pPr marL="342900" marR="0" lvl="0" indent="-342900">
              <a:spcBef>
                <a:spcPts val="0"/>
              </a:spcBef>
              <a:spcAft>
                <a:spcPts val="0"/>
              </a:spcAft>
              <a:buFont typeface="Times New Roman" panose="02020603050405020304" pitchFamily="18" charset="0"/>
              <a:buChar char="•"/>
            </a:pPr>
            <a:r>
              <a:rPr lang="ro-RO" sz="2000" dirty="0" smtClean="0">
                <a:solidFill>
                  <a:srgbClr val="000000"/>
                </a:solidFill>
                <a:latin typeface="Times New Roman" panose="02020603050405020304" pitchFamily="18" charset="0"/>
                <a:ea typeface="MS Mincho" panose="02020609040205080304" pitchFamily="49" charset="-128"/>
              </a:rPr>
              <a:t>Zarzavat:  -</a:t>
            </a:r>
            <a:r>
              <a:rPr lang="en-US" sz="2000" dirty="0" smtClean="0">
                <a:solidFill>
                  <a:srgbClr val="000000"/>
                </a:solidFill>
                <a:latin typeface="Times New Roman" panose="02020603050405020304" pitchFamily="18" charset="0"/>
                <a:ea typeface="MS Mincho" panose="02020609040205080304" pitchFamily="49" charset="-128"/>
              </a:rPr>
              <a:t> </a:t>
            </a:r>
            <a:r>
              <a:rPr lang="ro-RO" sz="2000" dirty="0" smtClean="0">
                <a:solidFill>
                  <a:srgbClr val="000000"/>
                </a:solidFill>
                <a:latin typeface="Times New Roman" panose="02020603050405020304" pitchFamily="18" charset="0"/>
                <a:ea typeface="MS Mincho" panose="02020609040205080304" pitchFamily="49" charset="-128"/>
              </a:rPr>
              <a:t>fiert cu mărar şi pătrunjel</a:t>
            </a:r>
            <a:endParaRPr lang="en-US" sz="2000" dirty="0" smtClean="0">
              <a:latin typeface="Times New Roman" panose="02020603050405020304" pitchFamily="18" charset="0"/>
              <a:ea typeface="MS Mincho" panose="02020609040205080304" pitchFamily="49" charset="-128"/>
            </a:endParaRPr>
          </a:p>
          <a:p>
            <a:pPr marL="920750" marR="0">
              <a:spcBef>
                <a:spcPts val="0"/>
              </a:spcBef>
              <a:spcAft>
                <a:spcPts val="0"/>
              </a:spcAft>
            </a:pPr>
            <a:r>
              <a:rPr lang="ro-RO" sz="2000" dirty="0" smtClean="0">
                <a:solidFill>
                  <a:srgbClr val="000000"/>
                </a:solidFill>
                <a:latin typeface="Times New Roman" panose="02020603050405020304" pitchFamily="18" charset="0"/>
                <a:ea typeface="MS Mincho" panose="02020609040205080304" pitchFamily="49" charset="-128"/>
              </a:rPr>
              <a:t>         -</a:t>
            </a:r>
            <a:r>
              <a:rPr lang="en-US" sz="2000" dirty="0" smtClean="0">
                <a:solidFill>
                  <a:srgbClr val="000000"/>
                </a:solidFill>
                <a:latin typeface="Times New Roman" panose="02020603050405020304" pitchFamily="18" charset="0"/>
                <a:ea typeface="MS Mincho" panose="02020609040205080304" pitchFamily="49" charset="-128"/>
              </a:rPr>
              <a:t> </a:t>
            </a:r>
            <a:r>
              <a:rPr lang="ro-RO" sz="2000" dirty="0" smtClean="0">
                <a:solidFill>
                  <a:srgbClr val="000000"/>
                </a:solidFill>
                <a:latin typeface="Times New Roman" panose="02020603050405020304" pitchFamily="18" charset="0"/>
                <a:ea typeface="MS Mincho" panose="02020609040205080304" pitchFamily="49" charset="-128"/>
              </a:rPr>
              <a:t>la borcan pentru supe şi ciorbe</a:t>
            </a:r>
            <a:endParaRPr lang="en-US" sz="2000" dirty="0" smtClean="0">
              <a:latin typeface="Times New Roman" panose="02020603050405020304" pitchFamily="18" charset="0"/>
              <a:ea typeface="MS Mincho" panose="02020609040205080304" pitchFamily="49" charset="-128"/>
            </a:endParaRPr>
          </a:p>
          <a:p>
            <a:pPr marL="342900" lvl="0" indent="-342900">
              <a:buFont typeface="Arial" panose="020B0604020202020204" pitchFamily="34" charset="0"/>
              <a:buChar char="•"/>
            </a:pPr>
            <a:r>
              <a:rPr lang="ro-RO" sz="2000" dirty="0" smtClean="0">
                <a:latin typeface="Times New Roman" panose="02020603050405020304" pitchFamily="18" charset="0"/>
                <a:cs typeface="Times New Roman" panose="02020603050405020304" pitchFamily="18" charset="0"/>
              </a:rPr>
              <a:t>Compot: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prune</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căpşune</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struguri</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pere</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vişine</a:t>
            </a:r>
            <a:endParaRPr lang="en-US" sz="2000" dirty="0" smtClean="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ro-RO" sz="2000" dirty="0" smtClean="0">
                <a:solidFill>
                  <a:srgbClr val="000000"/>
                </a:solidFill>
                <a:latin typeface="Times New Roman" panose="02020603050405020304" pitchFamily="18" charset="0"/>
                <a:ea typeface="MS Mincho" panose="02020609040205080304" pitchFamily="49" charset="-128"/>
              </a:rPr>
              <a:t>Gem:  -</a:t>
            </a:r>
            <a:r>
              <a:rPr lang="en-US" sz="2000" dirty="0" smtClean="0">
                <a:solidFill>
                  <a:srgbClr val="000000"/>
                </a:solidFill>
                <a:latin typeface="Times New Roman" panose="02020603050405020304" pitchFamily="18" charset="0"/>
                <a:ea typeface="MS Mincho" panose="02020609040205080304" pitchFamily="49" charset="-128"/>
              </a:rPr>
              <a:t> </a:t>
            </a:r>
            <a:r>
              <a:rPr lang="ro-RO" sz="2000" dirty="0" smtClean="0">
                <a:solidFill>
                  <a:srgbClr val="000000"/>
                </a:solidFill>
                <a:latin typeface="Times New Roman" panose="02020603050405020304" pitchFamily="18" charset="0"/>
                <a:ea typeface="MS Mincho" panose="02020609040205080304" pitchFamily="49" charset="-128"/>
              </a:rPr>
              <a:t>de vişine</a:t>
            </a:r>
            <a:endParaRPr lang="en-US" sz="2000" dirty="0" smtClean="0">
              <a:latin typeface="Times New Roman" panose="02020603050405020304" pitchFamily="18" charset="0"/>
              <a:ea typeface="MS Mincho" panose="02020609040205080304" pitchFamily="49" charset="-128"/>
            </a:endParaRPr>
          </a:p>
          <a:p>
            <a:pPr marL="920750" marR="0">
              <a:spcBef>
                <a:spcPts val="0"/>
              </a:spcBef>
              <a:spcAft>
                <a:spcPts val="0"/>
              </a:spcAft>
            </a:pPr>
            <a:r>
              <a:rPr lang="ro-RO" sz="2000" dirty="0" smtClean="0">
                <a:solidFill>
                  <a:srgbClr val="000000"/>
                </a:solidFill>
                <a:latin typeface="Times New Roman" panose="02020603050405020304" pitchFamily="18" charset="0"/>
                <a:ea typeface="MS Mincho" panose="02020609040205080304" pitchFamily="49" charset="-128"/>
              </a:rPr>
              <a:t>   -</a:t>
            </a:r>
            <a:r>
              <a:rPr lang="en-US" sz="2000" dirty="0" smtClean="0">
                <a:solidFill>
                  <a:srgbClr val="000000"/>
                </a:solidFill>
                <a:latin typeface="Times New Roman" panose="02020603050405020304" pitchFamily="18" charset="0"/>
                <a:ea typeface="MS Mincho" panose="02020609040205080304" pitchFamily="49" charset="-128"/>
              </a:rPr>
              <a:t> </a:t>
            </a:r>
            <a:r>
              <a:rPr lang="ro-RO" sz="2000" dirty="0" smtClean="0">
                <a:solidFill>
                  <a:srgbClr val="000000"/>
                </a:solidFill>
                <a:latin typeface="Times New Roman" panose="02020603050405020304" pitchFamily="18" charset="0"/>
                <a:ea typeface="MS Mincho" panose="02020609040205080304" pitchFamily="49" charset="-128"/>
              </a:rPr>
              <a:t>de prune</a:t>
            </a:r>
            <a:endParaRPr lang="en-US" sz="2000" dirty="0" smtClean="0">
              <a:latin typeface="Times New Roman" panose="02020603050405020304" pitchFamily="18" charset="0"/>
              <a:ea typeface="MS Mincho" panose="02020609040205080304" pitchFamily="49" charset="-128"/>
            </a:endParaRPr>
          </a:p>
          <a:p>
            <a:pPr marL="920750" marR="0">
              <a:spcBef>
                <a:spcPts val="0"/>
              </a:spcBef>
              <a:spcAft>
                <a:spcPts val="0"/>
              </a:spcAft>
            </a:pPr>
            <a:r>
              <a:rPr lang="ro-RO" sz="2000" dirty="0" smtClean="0">
                <a:solidFill>
                  <a:srgbClr val="000000"/>
                </a:solidFill>
                <a:latin typeface="Times New Roman" panose="02020603050405020304" pitchFamily="18" charset="0"/>
                <a:ea typeface="MS Mincho" panose="02020609040205080304" pitchFamily="49" charset="-128"/>
              </a:rPr>
              <a:t>   -</a:t>
            </a:r>
            <a:r>
              <a:rPr lang="en-US" sz="2000" dirty="0" smtClean="0">
                <a:solidFill>
                  <a:srgbClr val="000000"/>
                </a:solidFill>
                <a:latin typeface="Times New Roman" panose="02020603050405020304" pitchFamily="18" charset="0"/>
                <a:ea typeface="MS Mincho" panose="02020609040205080304" pitchFamily="49" charset="-128"/>
              </a:rPr>
              <a:t> </a:t>
            </a:r>
            <a:r>
              <a:rPr lang="ro-RO" sz="2000" dirty="0" smtClean="0">
                <a:solidFill>
                  <a:srgbClr val="000000"/>
                </a:solidFill>
                <a:latin typeface="Times New Roman" panose="02020603050405020304" pitchFamily="18" charset="0"/>
                <a:ea typeface="MS Mincho" panose="02020609040205080304" pitchFamily="49" charset="-128"/>
              </a:rPr>
              <a:t>de afine</a:t>
            </a:r>
            <a:endParaRPr lang="en-US" sz="2000" dirty="0" smtClean="0">
              <a:latin typeface="Times New Roman" panose="02020603050405020304" pitchFamily="18" charset="0"/>
              <a:ea typeface="MS Mincho" panose="02020609040205080304" pitchFamily="49" charset="-128"/>
            </a:endParaRPr>
          </a:p>
          <a:p>
            <a:pPr marL="920750" marR="0">
              <a:spcBef>
                <a:spcPts val="0"/>
              </a:spcBef>
              <a:spcAft>
                <a:spcPts val="0"/>
              </a:spcAft>
            </a:pPr>
            <a:r>
              <a:rPr lang="ro-RO" sz="2000" dirty="0" smtClean="0">
                <a:solidFill>
                  <a:srgbClr val="000000"/>
                </a:solidFill>
                <a:latin typeface="Times New Roman" panose="02020603050405020304" pitchFamily="18" charset="0"/>
                <a:ea typeface="MS Mincho" panose="02020609040205080304" pitchFamily="49" charset="-128"/>
              </a:rPr>
              <a:t>   -</a:t>
            </a:r>
            <a:r>
              <a:rPr lang="en-US" sz="2000" dirty="0" smtClean="0">
                <a:solidFill>
                  <a:srgbClr val="000000"/>
                </a:solidFill>
                <a:latin typeface="Times New Roman" panose="02020603050405020304" pitchFamily="18" charset="0"/>
                <a:ea typeface="MS Mincho" panose="02020609040205080304" pitchFamily="49" charset="-128"/>
              </a:rPr>
              <a:t> </a:t>
            </a:r>
            <a:r>
              <a:rPr lang="ro-RO" sz="2000" dirty="0" smtClean="0">
                <a:solidFill>
                  <a:srgbClr val="000000"/>
                </a:solidFill>
                <a:latin typeface="Times New Roman" panose="02020603050405020304" pitchFamily="18" charset="0"/>
                <a:ea typeface="MS Mincho" panose="02020609040205080304" pitchFamily="49" charset="-128"/>
              </a:rPr>
              <a:t>de căpşune</a:t>
            </a:r>
            <a:endParaRPr lang="en-US" sz="2000" dirty="0" smtClean="0">
              <a:latin typeface="Times New Roman" panose="02020603050405020304" pitchFamily="18" charset="0"/>
              <a:ea typeface="MS Mincho" panose="02020609040205080304" pitchFamily="49" charset="-128"/>
            </a:endParaRPr>
          </a:p>
          <a:p>
            <a:pPr marL="920750" marR="0">
              <a:spcBef>
                <a:spcPts val="0"/>
              </a:spcBef>
              <a:spcAft>
                <a:spcPts val="0"/>
              </a:spcAft>
            </a:pPr>
            <a:r>
              <a:rPr lang="ro-RO" sz="2000" dirty="0" smtClean="0">
                <a:solidFill>
                  <a:srgbClr val="000000"/>
                </a:solidFill>
                <a:latin typeface="Times New Roman" panose="02020603050405020304" pitchFamily="18" charset="0"/>
                <a:ea typeface="MS Mincho" panose="02020609040205080304" pitchFamily="49" charset="-128"/>
              </a:rPr>
              <a:t>   -</a:t>
            </a:r>
            <a:r>
              <a:rPr lang="en-US" sz="2000" dirty="0" smtClean="0">
                <a:solidFill>
                  <a:srgbClr val="000000"/>
                </a:solidFill>
                <a:latin typeface="Times New Roman" panose="02020603050405020304" pitchFamily="18" charset="0"/>
                <a:ea typeface="MS Mincho" panose="02020609040205080304" pitchFamily="49" charset="-128"/>
              </a:rPr>
              <a:t> </a:t>
            </a:r>
            <a:r>
              <a:rPr lang="ro-RO" sz="2000" dirty="0" smtClean="0">
                <a:solidFill>
                  <a:srgbClr val="000000"/>
                </a:solidFill>
                <a:latin typeface="Times New Roman" panose="02020603050405020304" pitchFamily="18" charset="0"/>
                <a:ea typeface="MS Mincho" panose="02020609040205080304" pitchFamily="49" charset="-128"/>
              </a:rPr>
              <a:t>de zmeură</a:t>
            </a:r>
            <a:endParaRPr lang="en-US" sz="2000" dirty="0" smtClean="0">
              <a:solidFill>
                <a:srgbClr val="000000"/>
              </a:solidFill>
              <a:latin typeface="Times New Roman" panose="02020603050405020304" pitchFamily="18" charset="0"/>
              <a:ea typeface="MS Mincho" panose="02020609040205080304" pitchFamily="49" charset="-128"/>
            </a:endParaRPr>
          </a:p>
          <a:p>
            <a:pPr marL="342900" lvl="0" indent="-342900">
              <a:buFont typeface="Arial" panose="020B0604020202020204" pitchFamily="34" charset="0"/>
              <a:buChar char="•"/>
            </a:pPr>
            <a:r>
              <a:rPr lang="ro-RO" sz="2000" dirty="0" smtClean="0">
                <a:latin typeface="Times New Roman" panose="02020603050405020304" pitchFamily="18" charset="0"/>
                <a:cs typeface="Times New Roman" panose="02020603050405020304" pitchFamily="18" charset="0"/>
              </a:rPr>
              <a:t>Dulceaţă:</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căpşune</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gutui</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nuci verzi</a:t>
            </a:r>
            <a:endParaRPr lang="en-US" sz="2000" dirty="0" smtClean="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de vişine</a:t>
            </a:r>
            <a:endParaRPr lang="en-US" sz="2000" dirty="0" smtClean="0">
              <a:latin typeface="Times New Roman" panose="02020603050405020304" pitchFamily="18" charset="0"/>
              <a:cs typeface="Times New Roman" panose="02020603050405020304" pitchFamily="18" charset="0"/>
            </a:endParaRPr>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120" y="304801"/>
            <a:ext cx="11923293" cy="2246769"/>
          </a:xfrm>
          <a:prstGeom prst="rect">
            <a:avLst/>
          </a:prstGeom>
        </p:spPr>
        <p:txBody>
          <a:bodyPr wrap="square">
            <a:spAutoFit/>
          </a:bodyPr>
          <a:lstStyle/>
          <a:p>
            <a:r>
              <a:rPr lang="ro-RO" sz="2400" b="1" dirty="0" smtClean="0">
                <a:solidFill>
                  <a:srgbClr val="000000"/>
                </a:solidFill>
                <a:latin typeface="Times New Roman" panose="02020603050405020304" pitchFamily="18" charset="0"/>
                <a:ea typeface="MS Mincho" panose="02020609040205080304" pitchFamily="49" charset="-128"/>
              </a:rPr>
              <a:t>5.4. Activități preconizat</a:t>
            </a:r>
            <a:r>
              <a:rPr lang="ro-RO" sz="2000" b="1" dirty="0" smtClean="0">
                <a:solidFill>
                  <a:srgbClr val="000000"/>
                </a:solidFill>
                <a:latin typeface="Times New Roman" panose="02020603050405020304" pitchFamily="18" charset="0"/>
                <a:ea typeface="MS Mincho" panose="02020609040205080304" pitchFamily="49" charset="-128"/>
              </a:rPr>
              <a:t>e</a:t>
            </a:r>
            <a:endParaRPr lang="en-US" sz="2000" dirty="0" smtClean="0">
              <a:latin typeface="Times New Roman" panose="02020603050405020304" pitchFamily="18" charset="0"/>
              <a:ea typeface="MS Mincho" panose="02020609040205080304" pitchFamily="49" charset="-128"/>
            </a:endParaRPr>
          </a:p>
          <a:p>
            <a:pPr marL="342900" marR="0" lvl="0" indent="-342900">
              <a:spcBef>
                <a:spcPts val="0"/>
              </a:spcBef>
              <a:spcAft>
                <a:spcPts val="0"/>
              </a:spcAft>
              <a:buFont typeface="Times New Roman" panose="02020603050405020304" pitchFamily="18" charset="0"/>
              <a:buChar char="•"/>
            </a:pPr>
            <a:endParaRPr lang="en-US" sz="2000" dirty="0" smtClean="0">
              <a:solidFill>
                <a:srgbClr val="000000"/>
              </a:solidFill>
              <a:latin typeface="Times New Roman" panose="02020603050405020304" pitchFamily="18" charset="0"/>
              <a:ea typeface="MS Mincho" panose="02020609040205080304" pitchFamily="49" charset="-128"/>
            </a:endParaRPr>
          </a:p>
          <a:p>
            <a:pPr marL="228600" marR="0" indent="228600">
              <a:spcBef>
                <a:spcPts val="0"/>
              </a:spcBef>
              <a:spcAft>
                <a:spcPts val="0"/>
              </a:spcAft>
            </a:pP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Activitatea desf</a:t>
            </a:r>
            <a:r>
              <a:rPr lang="ro-RO" sz="2400" dirty="0" smtClean="0">
                <a:latin typeface="Times New Roman" panose="02020603050405020304" pitchFamily="18" charset="0"/>
                <a:ea typeface="TimesNewRoman"/>
                <a:cs typeface="Times New Roman" panose="02020603050405020304" pitchFamily="18" charset="0"/>
              </a:rPr>
              <a:t>ăş</a:t>
            </a: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urat</a:t>
            </a:r>
            <a:r>
              <a:rPr lang="ro-RO" sz="2400" dirty="0" smtClean="0">
                <a:latin typeface="Times New Roman" panose="02020603050405020304" pitchFamily="18" charset="0"/>
                <a:ea typeface="TimesNewRoman"/>
                <a:cs typeface="Times New Roman" panose="02020603050405020304" pitchFamily="18" charset="0"/>
              </a:rPr>
              <a:t>ă </a:t>
            </a: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de firma noastr</a:t>
            </a:r>
            <a:r>
              <a:rPr lang="ro-RO" sz="2400" dirty="0" smtClean="0">
                <a:latin typeface="Times New Roman" panose="02020603050405020304" pitchFamily="18" charset="0"/>
                <a:ea typeface="TimesNewRoman"/>
                <a:cs typeface="Times New Roman" panose="02020603050405020304" pitchFamily="18" charset="0"/>
              </a:rPr>
              <a:t>ă </a:t>
            </a: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reprezint</a:t>
            </a:r>
            <a:r>
              <a:rPr lang="ro-RO" sz="2400" dirty="0" smtClean="0">
                <a:latin typeface="Times New Roman" panose="02020603050405020304" pitchFamily="18" charset="0"/>
                <a:ea typeface="TimesNewRoman"/>
                <a:cs typeface="Times New Roman" panose="02020603050405020304" pitchFamily="18" charset="0"/>
              </a:rPr>
              <a:t>ă </a:t>
            </a: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o </a:t>
            </a:r>
            <a:r>
              <a:rPr lang="ro-RO" sz="2400" b="1" dirty="0" smtClean="0">
                <a:latin typeface="Times New Roman" panose="02020603050405020304" pitchFamily="18" charset="0"/>
                <a:ea typeface="MS Mincho" panose="02020609040205080304" pitchFamily="49" charset="-128"/>
                <a:cs typeface="Times New Roman" panose="02020603050405020304" pitchFamily="18" charset="0"/>
              </a:rPr>
              <a:t>afacere viabilă </a:t>
            </a: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pe termen mediu şi lung deoarece:</a:t>
            </a:r>
            <a:endParaRPr lang="en-US" sz="2400" dirty="0" smtClean="0">
              <a:latin typeface="Times New Roman" panose="020206030504050203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685800" algn="l"/>
              </a:tabLst>
            </a:pPr>
            <a:r>
              <a:rPr lang="fr-FR" sz="2400" dirty="0" smtClean="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populaţia este tot mai interesată de produse bio;</a:t>
            </a:r>
            <a:endParaRPr lang="en-US" sz="2400" dirty="0" smtClean="0">
              <a:latin typeface="Times New Roman" panose="020206030504050203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685800" algn="l"/>
              </a:tabLst>
            </a:pPr>
            <a:r>
              <a:rPr lang="ro-RO" sz="2400" dirty="0" smtClean="0">
                <a:latin typeface="Times New Roman" panose="02020603050405020304" pitchFamily="18" charset="0"/>
                <a:ea typeface="MS Mincho" panose="02020609040205080304" pitchFamily="49" charset="-128"/>
                <a:cs typeface="Times New Roman" panose="02020603050405020304" pitchFamily="18" charset="0"/>
              </a:rPr>
              <a:t>gustul tradițional devine din ce în ce mai căutat;</a:t>
            </a:r>
            <a:endParaRPr lang="en-US" sz="2400" dirty="0" smtClean="0">
              <a:latin typeface="Times New Roman" panose="02020603050405020304" pitchFamily="18" charset="0"/>
              <a:ea typeface="MS Mincho" panose="02020609040205080304" pitchFamily="49" charset="-128"/>
              <a:cs typeface="Times New Roman" panose="02020603050405020304" pitchFamily="18" charset="0"/>
            </a:endParaRPr>
          </a:p>
        </p:txBody>
      </p:sp>
      <p:graphicFrame>
        <p:nvGraphicFramePr>
          <p:cNvPr id="3" name="Table 2"/>
          <p:cNvGraphicFramePr>
            <a:graphicFrameLocks noGrp="1"/>
          </p:cNvGraphicFramePr>
          <p:nvPr/>
        </p:nvGraphicFramePr>
        <p:xfrm>
          <a:off x="966490" y="2819400"/>
          <a:ext cx="7133576" cy="1219200"/>
        </p:xfrm>
        <a:graphic>
          <a:graphicData uri="http://schemas.openxmlformats.org/drawingml/2006/table">
            <a:tbl>
              <a:tblPr firstRow="1" firstCol="1" bandRow="1"/>
              <a:tblGrid>
                <a:gridCol w="1783394"/>
                <a:gridCol w="1783394"/>
                <a:gridCol w="1783394"/>
                <a:gridCol w="1783394"/>
              </a:tblGrid>
              <a:tr h="198120">
                <a:tc>
                  <a:txBody>
                    <a:bodyPr/>
                    <a:lstStyle/>
                    <a:p>
                      <a:pPr marL="0" marR="0" algn="just">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Nr. Crt.</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ro-RO" sz="2000">
                          <a:effectLst/>
                          <a:latin typeface="Times New Roman" panose="02020603050405020304" pitchFamily="18" charset="0"/>
                          <a:ea typeface="MS Mincho" panose="02020609040205080304" pitchFamily="49" charset="-128"/>
                          <a:cs typeface="Times New Roman" panose="02020603050405020304" pitchFamily="18" charset="0"/>
                        </a:rPr>
                        <a:t>Venituri</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ro-RO" sz="2000">
                          <a:effectLst/>
                          <a:latin typeface="Times New Roman" panose="02020603050405020304" pitchFamily="18" charset="0"/>
                          <a:ea typeface="MS Mincho" panose="02020609040205080304" pitchFamily="49" charset="-128"/>
                          <a:cs typeface="Times New Roman" panose="02020603050405020304" pitchFamily="18" charset="0"/>
                        </a:rPr>
                        <a:t>Cheltuieli</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ro-RO" sz="2000">
                          <a:effectLst/>
                          <a:latin typeface="Times New Roman" panose="02020603050405020304" pitchFamily="18" charset="0"/>
                          <a:ea typeface="MS Mincho" panose="02020609040205080304" pitchFamily="49" charset="-128"/>
                          <a:cs typeface="Times New Roman" panose="02020603050405020304" pitchFamily="18" charset="0"/>
                        </a:rPr>
                        <a:t>Profit</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Lunar</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it-IT" sz="2000" dirty="0">
                          <a:effectLst/>
                          <a:latin typeface="Times New Roman" panose="02020603050405020304" pitchFamily="18" charset="0"/>
                          <a:ea typeface="MS Mincho" panose="02020609040205080304" pitchFamily="49" charset="-128"/>
                          <a:cs typeface="Times New Roman" panose="02020603050405020304" pitchFamily="18" charset="0"/>
                        </a:rPr>
                        <a:t>     77.500</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it-IT" sz="2000">
                          <a:effectLst/>
                          <a:latin typeface="Times New Roman" panose="02020603050405020304" pitchFamily="18" charset="0"/>
                          <a:ea typeface="MS Mincho" panose="02020609040205080304" pitchFamily="49" charset="-128"/>
                          <a:cs typeface="Times New Roman" panose="02020603050405020304" pitchFamily="18" charset="0"/>
                        </a:rPr>
                        <a:t>         51.832</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it-IT" sz="2000">
                          <a:effectLst/>
                          <a:latin typeface="Times New Roman" panose="02020603050405020304" pitchFamily="18" charset="0"/>
                          <a:ea typeface="MS Mincho" panose="02020609040205080304" pitchFamily="49" charset="-128"/>
                          <a:cs typeface="Times New Roman" panose="02020603050405020304" pitchFamily="18" charset="0"/>
                        </a:rPr>
                        <a:t>      25.668</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ro-RO" sz="2000">
                          <a:effectLst/>
                          <a:latin typeface="Times New Roman" panose="02020603050405020304" pitchFamily="18" charset="0"/>
                          <a:ea typeface="MS Mincho" panose="02020609040205080304" pitchFamily="49" charset="-128"/>
                          <a:cs typeface="Times New Roman" panose="02020603050405020304" pitchFamily="18" charset="0"/>
                        </a:rPr>
                        <a:t>Anual</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it-IT" sz="2000" dirty="0">
                          <a:effectLst/>
                          <a:latin typeface="Times New Roman" panose="02020603050405020304" pitchFamily="18" charset="0"/>
                          <a:ea typeface="MS Mincho" panose="02020609040205080304" pitchFamily="49" charset="-128"/>
                          <a:cs typeface="Times New Roman" panose="02020603050405020304" pitchFamily="18" charset="0"/>
                        </a:rPr>
                        <a:t>   930.000</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621.984</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ro-RO" sz="2000">
                          <a:effectLst/>
                          <a:latin typeface="Times New Roman" panose="02020603050405020304" pitchFamily="18" charset="0"/>
                          <a:ea typeface="MS Mincho" panose="02020609040205080304" pitchFamily="49" charset="-128"/>
                          <a:cs typeface="Times New Roman" panose="02020603050405020304" pitchFamily="18" charset="0"/>
                        </a:rPr>
                        <a:t>   308.016</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3 ani</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it-IT" sz="2000" dirty="0">
                          <a:effectLst/>
                          <a:latin typeface="Times New Roman" panose="02020603050405020304" pitchFamily="18" charset="0"/>
                          <a:ea typeface="MS Mincho" panose="02020609040205080304" pitchFamily="49" charset="-128"/>
                          <a:cs typeface="Times New Roman" panose="02020603050405020304" pitchFamily="18" charset="0"/>
                        </a:rPr>
                        <a:t>2.790.000</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1.865.952</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    924.048</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344828" y="3733800"/>
            <a:ext cx="11267633" cy="1938992"/>
          </a:xfrm>
          <a:prstGeom prst="rect">
            <a:avLst/>
          </a:prstGeom>
        </p:spPr>
        <p:txBody>
          <a:bodyPr wrap="square">
            <a:spAutoFit/>
          </a:bodyPr>
          <a:lstStyle/>
          <a:p>
            <a:pPr indent="457200"/>
            <a:endParaRPr lang="ro-RO" sz="2400" b="1" dirty="0" smtClean="0">
              <a:latin typeface="Times New Roman" panose="02020603050405020304" pitchFamily="18" charset="0"/>
              <a:ea typeface="MS Mincho" panose="02020609040205080304" pitchFamily="49" charset="-128"/>
            </a:endParaRPr>
          </a:p>
          <a:p>
            <a:pPr indent="457200"/>
            <a:endParaRPr lang="ro-RO" sz="2400" b="1" dirty="0" smtClean="0">
              <a:latin typeface="Times New Roman" panose="02020603050405020304" pitchFamily="18" charset="0"/>
              <a:ea typeface="MS Mincho" panose="02020609040205080304" pitchFamily="49" charset="-128"/>
            </a:endParaRPr>
          </a:p>
          <a:p>
            <a:pPr indent="457200"/>
            <a:r>
              <a:rPr lang="ro-RO" sz="2400" b="1" dirty="0" smtClean="0">
                <a:latin typeface="Times New Roman" panose="02020603050405020304" pitchFamily="18" charset="0"/>
                <a:ea typeface="MS Mincho" panose="02020609040205080304" pitchFamily="49" charset="-128"/>
              </a:rPr>
              <a:t>5.5. Resurse  materiale, financiare, umane, informaţionale</a:t>
            </a:r>
            <a:endParaRPr lang="en-US" sz="2400" dirty="0" smtClean="0">
              <a:latin typeface="Times New Roman" panose="02020603050405020304" pitchFamily="18" charset="0"/>
              <a:ea typeface="MS Mincho" panose="02020609040205080304" pitchFamily="49" charset="-128"/>
            </a:endParaRPr>
          </a:p>
          <a:p>
            <a:pPr indent="457200"/>
            <a:r>
              <a:rPr lang="it-IT" sz="2400" b="1" dirty="0" smtClean="0">
                <a:latin typeface="Times New Roman" panose="02020603050405020304" pitchFamily="18" charset="0"/>
                <a:ea typeface="MS Mincho" panose="02020609040205080304" pitchFamily="49" charset="-128"/>
              </a:rPr>
              <a:t>Resursele materiale, respectiv materiile prime</a:t>
            </a:r>
            <a:r>
              <a:rPr lang="it-IT" sz="2400" dirty="0" smtClean="0">
                <a:latin typeface="Times New Roman" panose="02020603050405020304" pitchFamily="18" charset="0"/>
                <a:ea typeface="MS Mincho" panose="02020609040205080304" pitchFamily="49" charset="-128"/>
              </a:rPr>
              <a:t>  sunt de o calitate superioară şi au ca avantaj faptul că </a:t>
            </a:r>
            <a:r>
              <a:rPr lang="ro-RO" sz="2400" dirty="0" smtClean="0">
                <a:solidFill>
                  <a:srgbClr val="000000"/>
                </a:solidFill>
                <a:latin typeface="Times New Roman" panose="02020603050405020304" pitchFamily="18" charset="0"/>
                <a:ea typeface="MS Mincho" panose="02020609040205080304" pitchFamily="49" charset="-128"/>
              </a:rPr>
              <a:t>sunt cultivate in grădină şi sunt cu siguranţă bio.</a:t>
            </a:r>
            <a:endParaRPr lang="ro-RO" sz="2400" dirty="0"/>
          </a:p>
        </p:txBody>
      </p:sp>
      <p:pic>
        <p:nvPicPr>
          <p:cNvPr id="5"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244" y="381000"/>
            <a:ext cx="10179723" cy="1938992"/>
          </a:xfrm>
          <a:prstGeom prst="rect">
            <a:avLst/>
          </a:prstGeom>
        </p:spPr>
        <p:txBody>
          <a:bodyPr wrap="square">
            <a:spAutoFit/>
          </a:bodyPr>
          <a:lstStyle/>
          <a:p>
            <a:pPr indent="457200"/>
            <a:r>
              <a:rPr lang="it-IT" sz="2400" dirty="0" smtClean="0">
                <a:latin typeface="Times New Roman" panose="02020603050405020304" pitchFamily="18" charset="0"/>
                <a:ea typeface="MS Mincho" panose="02020609040205080304" pitchFamily="49" charset="-128"/>
              </a:rPr>
              <a:t>Materiile prime şi materialele folosite pentru producerea produselor sunt:</a:t>
            </a:r>
          </a:p>
          <a:p>
            <a:r>
              <a:rPr lang="ro-RO" sz="2400" u="sng" dirty="0" smtClean="0">
                <a:latin typeface="Times New Roman" panose="02020603050405020304" pitchFamily="18" charset="0"/>
                <a:cs typeface="Times New Roman" panose="02020603050405020304" pitchFamily="18" charset="0"/>
              </a:rPr>
              <a:t>Materii prime:</a:t>
            </a:r>
            <a:endParaRPr lang="en-US" sz="2400" dirty="0" smtClean="0">
              <a:latin typeface="Times New Roman" panose="02020603050405020304" pitchFamily="18" charset="0"/>
              <a:cs typeface="Times New Roman" panose="02020603050405020304" pitchFamily="18" charset="0"/>
            </a:endParaRPr>
          </a:p>
          <a:p>
            <a:r>
              <a:rPr lang="ro-RO" sz="2400" dirty="0" smtClean="0">
                <a:latin typeface="Times New Roman" panose="02020603050405020304" pitchFamily="18" charset="0"/>
                <a:cs typeface="Times New Roman" panose="02020603050405020304" pitchFamily="18" charset="0"/>
              </a:rPr>
              <a:t> - ghebe</a:t>
            </a:r>
            <a:endParaRPr lang="en-US" sz="2400" dirty="0" smtClean="0">
              <a:latin typeface="Times New Roman" panose="02020603050405020304" pitchFamily="18" charset="0"/>
              <a:cs typeface="Times New Roman" panose="02020603050405020304" pitchFamily="18" charset="0"/>
            </a:endParaRPr>
          </a:p>
          <a:p>
            <a:r>
              <a:rPr lang="ro-RO" sz="2400" dirty="0" smtClean="0">
                <a:latin typeface="Times New Roman" panose="02020603050405020304" pitchFamily="18" charset="0"/>
                <a:cs typeface="Times New Roman" panose="02020603050405020304" pitchFamily="18" charset="0"/>
              </a:rPr>
              <a:t>- muştar boabe</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 ceapă </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 name="Rectangle 2"/>
          <p:cNvSpPr/>
          <p:nvPr/>
        </p:nvSpPr>
        <p:spPr>
          <a:xfrm>
            <a:off x="0" y="2209800"/>
            <a:ext cx="6093588" cy="3046988"/>
          </a:xfrm>
          <a:prstGeom prst="rect">
            <a:avLst/>
          </a:prstGeom>
        </p:spPr>
        <p:txBody>
          <a:bodyPr>
            <a:spAutoFit/>
          </a:bodyPr>
          <a:lstStyle/>
          <a:p>
            <a:pPr indent="457200"/>
            <a:r>
              <a:rPr lang="ro-RO" sz="2400" dirty="0" smtClean="0">
                <a:solidFill>
                  <a:srgbClr val="000000"/>
                </a:solidFill>
                <a:latin typeface="Times New Roman" panose="02020603050405020304" pitchFamily="18" charset="0"/>
                <a:ea typeface="MS Mincho" panose="02020609040205080304" pitchFamily="49" charset="-128"/>
              </a:rPr>
              <a:t> - ardei capia sau gogoşari copţi                    </a:t>
            </a:r>
            <a:endParaRPr lang="en-US" sz="2400" dirty="0" smtClean="0">
              <a:solidFill>
                <a:srgbClr val="000000"/>
              </a:solidFill>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 păstârnac</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roşii-pătrunjel</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bulion -vişine </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piper boabe                                                 </a:t>
            </a:r>
            <a:endParaRPr lang="en-US" sz="2400" dirty="0" smtClean="0">
              <a:solidFill>
                <a:srgbClr val="000000"/>
              </a:solidFill>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apă</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sare foi de dafin                                        </a:t>
            </a:r>
            <a:endParaRPr lang="en-US" sz="2400" dirty="0" smtClean="0">
              <a:solidFill>
                <a:srgbClr val="000000"/>
              </a:solidFill>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 prune coapte</a:t>
            </a:r>
            <a:endParaRPr lang="en-US" sz="2400" dirty="0" smtClean="0">
              <a:latin typeface="Times New Roman" panose="02020603050405020304" pitchFamily="18" charset="0"/>
              <a:ea typeface="MS Mincho" panose="02020609040205080304" pitchFamily="49" charset="-128"/>
            </a:endParaRPr>
          </a:p>
        </p:txBody>
      </p:sp>
      <p:sp>
        <p:nvSpPr>
          <p:cNvPr id="4" name="Rectangle 3"/>
          <p:cNvSpPr/>
          <p:nvPr/>
        </p:nvSpPr>
        <p:spPr>
          <a:xfrm>
            <a:off x="0" y="5181601"/>
            <a:ext cx="6093588" cy="1200329"/>
          </a:xfrm>
          <a:prstGeom prst="rect">
            <a:avLst/>
          </a:prstGeom>
        </p:spPr>
        <p:txBody>
          <a:bodyPr>
            <a:spAutoFit/>
          </a:bodyPr>
          <a:lstStyle/>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ulei                                                           </a:t>
            </a:r>
            <a:endParaRPr lang="en-US" sz="2400" dirty="0" smtClean="0">
              <a:solidFill>
                <a:srgbClr val="000000"/>
              </a:solidFill>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căpşuni</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mazăre                                                      </a:t>
            </a:r>
            <a:endParaRPr lang="en-US" sz="2400" dirty="0" smtClean="0">
              <a:solidFill>
                <a:srgbClr val="000000"/>
              </a:solidFill>
              <a:latin typeface="Times New Roman" panose="02020603050405020304" pitchFamily="18" charset="0"/>
              <a:ea typeface="MS Mincho" panose="02020609040205080304" pitchFamily="49" charset="-128"/>
            </a:endParaRPr>
          </a:p>
        </p:txBody>
      </p:sp>
      <p:sp>
        <p:nvSpPr>
          <p:cNvPr id="5" name="Rectangle 4"/>
          <p:cNvSpPr/>
          <p:nvPr/>
        </p:nvSpPr>
        <p:spPr>
          <a:xfrm>
            <a:off x="4929589" y="1143000"/>
            <a:ext cx="6093588" cy="2308324"/>
          </a:xfrm>
          <a:prstGeom prst="rect">
            <a:avLst/>
          </a:prstGeom>
        </p:spPr>
        <p:txBody>
          <a:bodyPr>
            <a:spAutoFit/>
          </a:bodyPr>
          <a:lstStyle/>
          <a:p>
            <a:pPr indent="457200"/>
            <a:r>
              <a:rPr lang="ro-RO" sz="2400" dirty="0" smtClean="0">
                <a:solidFill>
                  <a:srgbClr val="000000"/>
                </a:solidFill>
                <a:latin typeface="Times New Roman" panose="02020603050405020304" pitchFamily="18" charset="0"/>
                <a:ea typeface="MS Mincho" panose="02020609040205080304" pitchFamily="49" charset="-128"/>
              </a:rPr>
              <a:t>- lămâie</a:t>
            </a:r>
            <a:endParaRPr lang="en-US" sz="2400" dirty="0" smtClean="0">
              <a:latin typeface="Times New Roman" panose="02020603050405020304" pitchFamily="18" charset="0"/>
              <a:ea typeface="MS Mincho" panose="02020609040205080304" pitchFamily="49" charset="-128"/>
            </a:endParaRPr>
          </a:p>
          <a:p>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vinete-rom brun</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morcov-coacăze</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orez-zmeură</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gogonele verzi</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castraveţi</a:t>
            </a:r>
            <a:endParaRPr lang="en-US" sz="2400" dirty="0">
              <a:latin typeface="Times New Roman" panose="02020603050405020304" pitchFamily="18" charset="0"/>
              <a:ea typeface="MS Mincho" panose="02020609040205080304" pitchFamily="49" charset="-128"/>
            </a:endParaRPr>
          </a:p>
        </p:txBody>
      </p:sp>
      <p:sp>
        <p:nvSpPr>
          <p:cNvPr id="6" name="Rectangle 5"/>
          <p:cNvSpPr/>
          <p:nvPr/>
        </p:nvSpPr>
        <p:spPr>
          <a:xfrm>
            <a:off x="4851881" y="3352800"/>
            <a:ext cx="6093588" cy="2677656"/>
          </a:xfrm>
          <a:prstGeom prst="rect">
            <a:avLst/>
          </a:prstGeom>
        </p:spPr>
        <p:txBody>
          <a:bodyPr>
            <a:spAutoFit/>
          </a:bodyPr>
          <a:lstStyle/>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ardei iute</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conopida, țelină</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sfecla roşie</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usturoi</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oţet</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zahăr</a:t>
            </a:r>
            <a:endParaRPr lang="en-US" sz="2400" dirty="0" smtClean="0">
              <a:latin typeface="Times New Roman" panose="02020603050405020304" pitchFamily="18" charset="0"/>
              <a:ea typeface="MS Mincho" panose="02020609040205080304" pitchFamily="49" charset="-128"/>
            </a:endParaRPr>
          </a:p>
          <a:p>
            <a:pPr indent="457200"/>
            <a:r>
              <a:rPr lang="ro-RO" sz="2400" dirty="0" smtClean="0">
                <a:solidFill>
                  <a:srgbClr val="000000"/>
                </a:solidFill>
                <a:latin typeface="Times New Roman" panose="02020603050405020304" pitchFamily="18" charset="0"/>
                <a:ea typeface="MS Mincho" panose="02020609040205080304" pitchFamily="49" charset="-128"/>
              </a:rPr>
              <a:t> -</a:t>
            </a:r>
            <a:r>
              <a:rPr lang="en-US" sz="2400" dirty="0" smtClean="0">
                <a:solidFill>
                  <a:srgbClr val="000000"/>
                </a:solidFill>
                <a:latin typeface="Times New Roman" panose="02020603050405020304" pitchFamily="18" charset="0"/>
                <a:ea typeface="MS Mincho" panose="02020609040205080304" pitchFamily="49" charset="-128"/>
              </a:rPr>
              <a:t> </a:t>
            </a:r>
            <a:r>
              <a:rPr lang="ro-RO" sz="2400" dirty="0" smtClean="0">
                <a:solidFill>
                  <a:srgbClr val="000000"/>
                </a:solidFill>
                <a:latin typeface="Times New Roman" panose="02020603050405020304" pitchFamily="18" charset="0"/>
                <a:ea typeface="MS Mincho" panose="02020609040205080304" pitchFamily="49" charset="-128"/>
              </a:rPr>
              <a:t>frunze de dafin, </a:t>
            </a:r>
            <a:r>
              <a:rPr lang="ro-RO" sz="2400" dirty="0" smtClean="0"/>
              <a:t>mărar, hrean, cimbru</a:t>
            </a:r>
            <a:endParaRPr lang="en-US" sz="2400" dirty="0">
              <a:latin typeface="Times New Roman" panose="02020603050405020304" pitchFamily="18" charset="0"/>
              <a:ea typeface="MS Mincho" panose="02020609040205080304" pitchFamily="49" charset="-128"/>
            </a:endParaRPr>
          </a:p>
        </p:txBody>
      </p:sp>
      <p:pic>
        <p:nvPicPr>
          <p:cNvPr id="7"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660" y="381001"/>
            <a:ext cx="3526799" cy="461665"/>
          </a:xfrm>
          <a:prstGeom prst="rect">
            <a:avLst/>
          </a:prstGeom>
        </p:spPr>
        <p:txBody>
          <a:bodyPr wrap="none">
            <a:spAutoFit/>
          </a:bodyPr>
          <a:lstStyle/>
          <a:p>
            <a:r>
              <a:rPr lang="ro-RO" sz="2400" b="1" dirty="0" smtClean="0">
                <a:solidFill>
                  <a:srgbClr val="000000"/>
                </a:solidFill>
                <a:latin typeface="Times New Roman" panose="02020603050405020304" pitchFamily="18" charset="0"/>
                <a:ea typeface="MS Mincho" panose="02020609040205080304" pitchFamily="49" charset="-128"/>
              </a:rPr>
              <a:t>5.4. Activități preconizate</a:t>
            </a:r>
            <a:endParaRPr lang="en-US" sz="2400" dirty="0" smtClean="0">
              <a:latin typeface="Times New Roman" panose="02020603050405020304" pitchFamily="18" charset="0"/>
              <a:ea typeface="MS Mincho" panose="02020609040205080304" pitchFamily="49" charset="-128"/>
            </a:endParaRPr>
          </a:p>
        </p:txBody>
      </p:sp>
      <p:sp>
        <p:nvSpPr>
          <p:cNvPr id="3" name="Rectangle 2"/>
          <p:cNvSpPr/>
          <p:nvPr/>
        </p:nvSpPr>
        <p:spPr>
          <a:xfrm>
            <a:off x="344828" y="914401"/>
            <a:ext cx="6093588" cy="4154984"/>
          </a:xfrm>
          <a:prstGeom prst="rect">
            <a:avLst/>
          </a:prstGeom>
        </p:spPr>
        <p:txBody>
          <a:bodyPr>
            <a:spAutoFit/>
          </a:bodyPr>
          <a:lstStyle/>
          <a:p>
            <a:pPr indent="457200"/>
            <a:r>
              <a:rPr lang="it-IT" sz="2200" u="sng" dirty="0" smtClean="0">
                <a:latin typeface="Times New Roman" panose="02020603050405020304" pitchFamily="18" charset="0"/>
                <a:ea typeface="MS Mincho" panose="02020609040205080304" pitchFamily="49" charset="-128"/>
              </a:rPr>
              <a:t>Materiale folosite:</a:t>
            </a:r>
            <a:endParaRPr lang="en-US" sz="2200" dirty="0" smtClean="0">
              <a:latin typeface="Times New Roman" panose="02020603050405020304" pitchFamily="18" charset="0"/>
              <a:ea typeface="MS Mincho" panose="02020609040205080304" pitchFamily="49" charset="-128"/>
            </a:endParaRPr>
          </a:p>
          <a:p>
            <a:pPr indent="457200"/>
            <a:r>
              <a:rPr lang="ro-RO" sz="2200" dirty="0" smtClean="0">
                <a:latin typeface="Times New Roman" panose="02020603050405020304" pitchFamily="18" charset="0"/>
                <a:ea typeface="MS Mincho" panose="02020609040205080304" pitchFamily="49" charset="-128"/>
              </a:rPr>
              <a:t>- mese de lucru;</a:t>
            </a:r>
            <a:endParaRPr lang="en-US" sz="2200" dirty="0" smtClean="0">
              <a:latin typeface="Times New Roman" panose="02020603050405020304" pitchFamily="18" charset="0"/>
              <a:ea typeface="MS Mincho" panose="02020609040205080304" pitchFamily="49" charset="-128"/>
            </a:endParaRPr>
          </a:p>
          <a:p>
            <a:pPr indent="457200"/>
            <a:r>
              <a:rPr lang="ro-RO" sz="2200" dirty="0" smtClean="0">
                <a:latin typeface="Times New Roman" panose="02020603050405020304" pitchFamily="18" charset="0"/>
                <a:ea typeface="MS Mincho" panose="02020609040205080304" pitchFamily="49" charset="-128"/>
              </a:rPr>
              <a:t>- friteuză (pe gaz cu ardere forţată şi sub presiune);</a:t>
            </a:r>
            <a:endParaRPr lang="en-US" sz="2200" dirty="0" smtClean="0">
              <a:latin typeface="Times New Roman" panose="02020603050405020304" pitchFamily="18" charset="0"/>
              <a:ea typeface="MS Mincho" panose="02020609040205080304" pitchFamily="49" charset="-128"/>
            </a:endParaRPr>
          </a:p>
          <a:p>
            <a:pPr indent="457200"/>
            <a:r>
              <a:rPr lang="ro-RO" sz="2200" dirty="0" smtClean="0">
                <a:latin typeface="Times New Roman" panose="02020603050405020304" pitchFamily="18" charset="0"/>
                <a:ea typeface="MS Mincho" panose="02020609040205080304" pitchFamily="49" charset="-128"/>
              </a:rPr>
              <a:t>- aragaz</a:t>
            </a:r>
            <a:r>
              <a:rPr lang="en-US" sz="2200" dirty="0" smtClean="0">
                <a:latin typeface="Times New Roman" panose="02020603050405020304" pitchFamily="18" charset="0"/>
                <a:ea typeface="MS Mincho" panose="02020609040205080304" pitchFamily="49" charset="-128"/>
              </a:rPr>
              <a:t>;</a:t>
            </a:r>
          </a:p>
          <a:p>
            <a:pPr indent="457200"/>
            <a:r>
              <a:rPr lang="ro-RO" sz="2200" dirty="0" smtClean="0">
                <a:latin typeface="Times New Roman" panose="02020603050405020304" pitchFamily="18" charset="0"/>
                <a:ea typeface="MS Mincho" panose="02020609040205080304" pitchFamily="49" charset="-128"/>
              </a:rPr>
              <a:t>-</a:t>
            </a:r>
            <a:r>
              <a:rPr lang="en-US" sz="2200" dirty="0" smtClean="0">
                <a:latin typeface="Times New Roman" panose="02020603050405020304" pitchFamily="18" charset="0"/>
                <a:ea typeface="MS Mincho" panose="02020609040205080304" pitchFamily="49" charset="-128"/>
              </a:rPr>
              <a:t> </a:t>
            </a:r>
            <a:r>
              <a:rPr lang="ro-RO" sz="2200" dirty="0" smtClean="0">
                <a:latin typeface="Times New Roman" panose="02020603050405020304" pitchFamily="18" charset="0"/>
                <a:ea typeface="MS Mincho" panose="02020609040205080304" pitchFamily="49" charset="-128"/>
              </a:rPr>
              <a:t>plită cu inducţie</a:t>
            </a:r>
            <a:r>
              <a:rPr lang="en-US" sz="2200" dirty="0" smtClean="0">
                <a:latin typeface="Times New Roman" panose="02020603050405020304" pitchFamily="18" charset="0"/>
                <a:ea typeface="MS Mincho" panose="02020609040205080304" pitchFamily="49" charset="-128"/>
              </a:rPr>
              <a:t>;</a:t>
            </a:r>
          </a:p>
          <a:p>
            <a:pPr indent="457200"/>
            <a:r>
              <a:rPr lang="ro-RO" sz="2200" dirty="0" smtClean="0">
                <a:latin typeface="Times New Roman" panose="02020603050405020304" pitchFamily="18" charset="0"/>
                <a:ea typeface="MS Mincho" panose="02020609040205080304" pitchFamily="49" charset="-128"/>
              </a:rPr>
              <a:t>-</a:t>
            </a:r>
            <a:r>
              <a:rPr lang="en-US" sz="2200" dirty="0" smtClean="0">
                <a:latin typeface="Times New Roman" panose="02020603050405020304" pitchFamily="18" charset="0"/>
                <a:ea typeface="MS Mincho" panose="02020609040205080304" pitchFamily="49" charset="-128"/>
              </a:rPr>
              <a:t> </a:t>
            </a:r>
            <a:r>
              <a:rPr lang="ro-RO" sz="2200" dirty="0" smtClean="0">
                <a:latin typeface="Times New Roman" panose="02020603050405020304" pitchFamily="18" charset="0"/>
                <a:ea typeface="MS Mincho" panose="02020609040205080304" pitchFamily="49" charset="-128"/>
              </a:rPr>
              <a:t>grill-uri;</a:t>
            </a:r>
            <a:endParaRPr lang="en-US" sz="2200" dirty="0" smtClean="0">
              <a:latin typeface="Times New Roman" panose="02020603050405020304" pitchFamily="18" charset="0"/>
              <a:ea typeface="MS Mincho" panose="02020609040205080304" pitchFamily="49" charset="-128"/>
            </a:endParaRPr>
          </a:p>
          <a:p>
            <a:pPr indent="457200"/>
            <a:r>
              <a:rPr lang="ro-RO" sz="2200" dirty="0" smtClean="0">
                <a:latin typeface="Times New Roman" panose="02020603050405020304" pitchFamily="18" charset="0"/>
                <a:ea typeface="MS Mincho" panose="02020609040205080304" pitchFamily="49" charset="-128"/>
              </a:rPr>
              <a:t>- cuptor cu convecţie şi abur (mixt);</a:t>
            </a:r>
            <a:endParaRPr lang="en-US" sz="2200" dirty="0" smtClean="0">
              <a:latin typeface="Times New Roman" panose="02020603050405020304" pitchFamily="18" charset="0"/>
              <a:ea typeface="MS Mincho" panose="02020609040205080304" pitchFamily="49" charset="-128"/>
            </a:endParaRPr>
          </a:p>
          <a:p>
            <a:pPr marL="457200" marR="0">
              <a:spcBef>
                <a:spcPts val="0"/>
              </a:spcBef>
              <a:spcAft>
                <a:spcPts val="0"/>
              </a:spcAft>
            </a:pPr>
            <a:r>
              <a:rPr lang="ro-RO" sz="2200" dirty="0" smtClean="0">
                <a:latin typeface="Times New Roman" panose="02020603050405020304" pitchFamily="18" charset="0"/>
                <a:ea typeface="MS Mincho" panose="02020609040205080304" pitchFamily="49" charset="-128"/>
              </a:rPr>
              <a:t>- robot universal de tăiere sau dotarea separată cu: maşina de tocat, ---feliator, maşina de tăiat cartofi şi legume;</a:t>
            </a:r>
            <a:endParaRPr lang="en-US" sz="2200" dirty="0" smtClean="0">
              <a:latin typeface="Times New Roman" panose="02020603050405020304" pitchFamily="18" charset="0"/>
              <a:ea typeface="MS Mincho" panose="02020609040205080304" pitchFamily="49" charset="-128"/>
            </a:endParaRPr>
          </a:p>
          <a:p>
            <a:pPr indent="457200"/>
            <a:r>
              <a:rPr lang="ro-RO" sz="2200" dirty="0" smtClean="0">
                <a:latin typeface="Times New Roman" panose="02020603050405020304" pitchFamily="18" charset="0"/>
                <a:ea typeface="MS Mincho" panose="02020609040205080304" pitchFamily="49" charset="-128"/>
              </a:rPr>
              <a:t>- mixer profesional;</a:t>
            </a:r>
            <a:endParaRPr lang="ro-RO" sz="2200" dirty="0"/>
          </a:p>
        </p:txBody>
      </p:sp>
      <p:sp>
        <p:nvSpPr>
          <p:cNvPr id="5" name="Rectangle 4"/>
          <p:cNvSpPr/>
          <p:nvPr/>
        </p:nvSpPr>
        <p:spPr>
          <a:xfrm>
            <a:off x="837406" y="4953000"/>
            <a:ext cx="6092825" cy="1446550"/>
          </a:xfrm>
          <a:prstGeom prst="rect">
            <a:avLst/>
          </a:prstGeom>
        </p:spPr>
        <p:txBody>
          <a:bodyPr>
            <a:spAutoFit/>
          </a:bodyPr>
          <a:lstStyle/>
          <a:p>
            <a:r>
              <a:rPr lang="ro-RO" sz="2200" dirty="0" smtClean="0">
                <a:latin typeface="Times New Roman" panose="02020603050405020304" pitchFamily="18" charset="0"/>
                <a:cs typeface="Times New Roman" panose="02020603050405020304" pitchFamily="18" charset="0"/>
              </a:rPr>
              <a:t>- bain-marie;</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 cărucioare din inox pentru transportarea materiilor prime şi a preparatelor finite;</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 rasteluri din inox pentru vesela şi vase mari;</a:t>
            </a:r>
            <a:endParaRPr lang="en-US" sz="2200" dirty="0">
              <a:latin typeface="Times New Roman" panose="02020603050405020304" pitchFamily="18" charset="0"/>
              <a:cs typeface="Times New Roman" panose="02020603050405020304" pitchFamily="18" charset="0"/>
            </a:endParaRPr>
          </a:p>
        </p:txBody>
      </p:sp>
      <p:pic>
        <p:nvPicPr>
          <p:cNvPr id="6" name="Picture 5"/>
          <p:cNvPicPr>
            <a:picLocks noChangeAspect="1" noChangeArrowheads="1"/>
          </p:cNvPicPr>
          <p:nvPr/>
        </p:nvPicPr>
        <p:blipFill>
          <a:blip r:embed="rId3" cstate="print"/>
          <a:srcRect/>
          <a:stretch>
            <a:fillRect/>
          </a:stretch>
        </p:blipFill>
        <p:spPr bwMode="auto">
          <a:xfrm>
            <a:off x="10362405" y="5709428"/>
            <a:ext cx="1828007" cy="1148571"/>
          </a:xfrm>
          <a:prstGeom prst="rect">
            <a:avLst/>
          </a:prstGeom>
          <a:noFill/>
          <a:ln w="9525">
            <a:noFill/>
            <a:miter lim="800000"/>
            <a:headEnd/>
            <a:tailEnd/>
          </a:ln>
        </p:spPr>
      </p:pic>
      <p:pic>
        <p:nvPicPr>
          <p:cNvPr id="7" name="video-1489488149.mp4">
            <a:hlinkClick r:id="" action="ppaction://media"/>
          </p:cNvPr>
          <p:cNvPicPr>
            <a:picLocks noRot="1" noChangeAspect="1"/>
          </p:cNvPicPr>
          <p:nvPr>
            <a:videoFile r:link="rId1"/>
          </p:nvPr>
        </p:nvPicPr>
        <p:blipFill>
          <a:blip r:embed="rId4"/>
          <a:stretch>
            <a:fillRect/>
          </a:stretch>
        </p:blipFill>
        <p:spPr>
          <a:xfrm>
            <a:off x="6857206" y="1447800"/>
            <a:ext cx="44196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606" y="304800"/>
            <a:ext cx="3526799" cy="461665"/>
          </a:xfrm>
          <a:prstGeom prst="rect">
            <a:avLst/>
          </a:prstGeom>
        </p:spPr>
        <p:txBody>
          <a:bodyPr wrap="none">
            <a:spAutoFit/>
          </a:bodyPr>
          <a:lstStyle/>
          <a:p>
            <a:r>
              <a:rPr lang="ro-RO" sz="2400" b="1" dirty="0" smtClean="0">
                <a:solidFill>
                  <a:srgbClr val="000000"/>
                </a:solidFill>
                <a:latin typeface="Times New Roman" panose="02020603050405020304" pitchFamily="18" charset="0"/>
                <a:ea typeface="MS Mincho" panose="02020609040205080304" pitchFamily="49" charset="-128"/>
              </a:rPr>
              <a:t>5.4. Activități preconizate</a:t>
            </a:r>
            <a:endParaRPr lang="en-US" sz="2400" dirty="0" smtClean="0">
              <a:latin typeface="Times New Roman" panose="02020603050405020304" pitchFamily="18" charset="0"/>
              <a:ea typeface="MS Mincho" panose="02020609040205080304" pitchFamily="49" charset="-128"/>
            </a:endParaRPr>
          </a:p>
        </p:txBody>
      </p:sp>
      <p:sp>
        <p:nvSpPr>
          <p:cNvPr id="3" name="Rectangle 2"/>
          <p:cNvSpPr/>
          <p:nvPr/>
        </p:nvSpPr>
        <p:spPr>
          <a:xfrm>
            <a:off x="380206" y="990600"/>
            <a:ext cx="6092825" cy="1107996"/>
          </a:xfrm>
          <a:prstGeom prst="rect">
            <a:avLst/>
          </a:prstGeom>
        </p:spPr>
        <p:txBody>
          <a:bodyPr>
            <a:spAutoFit/>
          </a:bodyPr>
          <a:lstStyle/>
          <a:p>
            <a:r>
              <a:rPr lang="ro-RO" sz="2200" dirty="0" smtClean="0">
                <a:latin typeface="Times New Roman" panose="02020603050405020304" pitchFamily="18" charset="0"/>
                <a:cs typeface="Times New Roman" panose="02020603050405020304" pitchFamily="18" charset="0"/>
              </a:rPr>
              <a:t>- oale</a:t>
            </a:r>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 semioale</a:t>
            </a:r>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 cratiţe</a:t>
            </a:r>
            <a:r>
              <a:rPr lang="en-US" sz="2200" dirty="0" smtClean="0">
                <a:latin typeface="Times New Roman" panose="02020603050405020304" pitchFamily="18" charset="0"/>
                <a:cs typeface="Times New Roman" panose="02020603050405020304" pitchFamily="18" charset="0"/>
              </a:rPr>
              <a:t>;</a:t>
            </a:r>
          </a:p>
        </p:txBody>
      </p:sp>
      <p:sp>
        <p:nvSpPr>
          <p:cNvPr id="4" name="Rectangle 3"/>
          <p:cNvSpPr/>
          <p:nvPr/>
        </p:nvSpPr>
        <p:spPr>
          <a:xfrm>
            <a:off x="0" y="1981200"/>
            <a:ext cx="9067006" cy="3477875"/>
          </a:xfrm>
          <a:prstGeom prst="rect">
            <a:avLst/>
          </a:prstGeom>
        </p:spPr>
        <p:txBody>
          <a:bodyPr wrap="square">
            <a:spAutoFit/>
          </a:bodyPr>
          <a:lstStyle/>
          <a:p>
            <a:pPr indent="457200"/>
            <a:r>
              <a:rPr lang="ro-RO" sz="2200" dirty="0" smtClean="0">
                <a:latin typeface="Times New Roman" panose="02020603050405020304" pitchFamily="18" charset="0"/>
                <a:ea typeface="MS Mincho" panose="02020609040205080304" pitchFamily="49" charset="-128"/>
              </a:rPr>
              <a:t>- polonice de diferite capacităţi, spumiere, spatula, cuţite, etc.;</a:t>
            </a:r>
            <a:endParaRPr lang="en-US" sz="2200" dirty="0" smtClean="0">
              <a:latin typeface="Times New Roman" panose="02020603050405020304" pitchFamily="18" charset="0"/>
              <a:ea typeface="MS Mincho" panose="02020609040205080304" pitchFamily="49" charset="-128"/>
            </a:endParaRPr>
          </a:p>
          <a:p>
            <a:pPr indent="457200"/>
            <a:r>
              <a:rPr lang="ro-RO" sz="2200" dirty="0" smtClean="0">
                <a:latin typeface="Times New Roman" panose="02020603050405020304" pitchFamily="18" charset="0"/>
                <a:ea typeface="MS Mincho" panose="02020609040205080304" pitchFamily="49" charset="-128"/>
              </a:rPr>
              <a:t>- oale termos cu robinet;</a:t>
            </a:r>
            <a:endParaRPr lang="en-US" sz="2200" dirty="0" smtClean="0">
              <a:latin typeface="Times New Roman" panose="02020603050405020304" pitchFamily="18" charset="0"/>
              <a:ea typeface="MS Mincho" panose="02020609040205080304" pitchFamily="49" charset="-128"/>
            </a:endParaRPr>
          </a:p>
          <a:p>
            <a:pPr indent="457200"/>
            <a:r>
              <a:rPr lang="ro-RO" sz="2200" dirty="0" smtClean="0">
                <a:latin typeface="Times New Roman" panose="02020603050405020304" pitchFamily="18" charset="0"/>
                <a:ea typeface="MS Mincho" panose="02020609040205080304" pitchFamily="49" charset="-128"/>
              </a:rPr>
              <a:t>- spălătoare din inox;</a:t>
            </a:r>
            <a:endParaRPr lang="en-US" sz="2200" dirty="0" smtClean="0">
              <a:latin typeface="Times New Roman" panose="02020603050405020304" pitchFamily="18" charset="0"/>
              <a:ea typeface="MS Mincho" panose="02020609040205080304" pitchFamily="49" charset="-128"/>
            </a:endParaRPr>
          </a:p>
          <a:p>
            <a:pPr indent="457200"/>
            <a:r>
              <a:rPr lang="ro-RO" sz="2200" dirty="0" smtClean="0">
                <a:latin typeface="Times New Roman" panose="02020603050405020304" pitchFamily="18" charset="0"/>
                <a:ea typeface="MS Mincho" panose="02020609040205080304" pitchFamily="49" charset="-128"/>
              </a:rPr>
              <a:t>- maşina de vidat;</a:t>
            </a:r>
            <a:endParaRPr lang="en-US" sz="2200" dirty="0" smtClean="0">
              <a:latin typeface="Times New Roman" panose="02020603050405020304" pitchFamily="18" charset="0"/>
              <a:ea typeface="MS Mincho" panose="02020609040205080304" pitchFamily="49" charset="-128"/>
            </a:endParaRPr>
          </a:p>
          <a:p>
            <a:pPr indent="457200"/>
            <a:r>
              <a:rPr lang="ro-RO" sz="2200" dirty="0" smtClean="0">
                <a:latin typeface="Times New Roman" panose="02020603050405020304" pitchFamily="18" charset="0"/>
                <a:ea typeface="MS Mincho" panose="02020609040205080304" pitchFamily="49" charset="-128"/>
              </a:rPr>
              <a:t>- aparat special de răcit</a:t>
            </a:r>
            <a:r>
              <a:rPr lang="en-US" sz="2200" dirty="0" smtClean="0">
                <a:latin typeface="Times New Roman" panose="02020603050405020304" pitchFamily="18" charset="0"/>
                <a:ea typeface="MS Mincho" panose="02020609040205080304" pitchFamily="49" charset="-128"/>
              </a:rPr>
              <a:t>;</a:t>
            </a:r>
          </a:p>
          <a:p>
            <a:pPr indent="457200"/>
            <a:r>
              <a:rPr lang="ro-RO" sz="2200" dirty="0" smtClean="0">
                <a:latin typeface="Times New Roman" panose="02020603050405020304" pitchFamily="18" charset="0"/>
                <a:ea typeface="MS Mincho" panose="02020609040205080304" pitchFamily="49" charset="-128"/>
              </a:rPr>
              <a:t>- marmite;</a:t>
            </a:r>
            <a:endParaRPr lang="en-US" sz="2200" dirty="0" smtClean="0">
              <a:latin typeface="Times New Roman" panose="02020603050405020304" pitchFamily="18" charset="0"/>
              <a:ea typeface="MS Mincho" panose="02020609040205080304" pitchFamily="49" charset="-128"/>
            </a:endParaRPr>
          </a:p>
          <a:p>
            <a:pPr indent="457200"/>
            <a:r>
              <a:rPr lang="ro-RO" sz="2200" dirty="0" smtClean="0">
                <a:latin typeface="Times New Roman" panose="02020603050405020304" pitchFamily="18" charset="0"/>
                <a:ea typeface="MS Mincho" panose="02020609040205080304" pitchFamily="49" charset="-128"/>
              </a:rPr>
              <a:t>- frigidere;</a:t>
            </a:r>
            <a:endParaRPr lang="en-US" sz="2200" dirty="0" smtClean="0">
              <a:latin typeface="Times New Roman" panose="02020603050405020304" pitchFamily="18" charset="0"/>
              <a:ea typeface="MS Mincho" panose="02020609040205080304" pitchFamily="49" charset="-128"/>
            </a:endParaRPr>
          </a:p>
          <a:p>
            <a:pPr indent="457200"/>
            <a:r>
              <a:rPr lang="ro-RO" sz="2200" dirty="0" smtClean="0">
                <a:latin typeface="Times New Roman" panose="02020603050405020304" pitchFamily="18" charset="0"/>
                <a:ea typeface="MS Mincho" panose="02020609040205080304" pitchFamily="49" charset="-128"/>
              </a:rPr>
              <a:t>- maşini de transport</a:t>
            </a:r>
            <a:r>
              <a:rPr lang="en-US" sz="2200" dirty="0" smtClean="0">
                <a:latin typeface="Times New Roman" panose="02020603050405020304" pitchFamily="18" charset="0"/>
                <a:ea typeface="MS Mincho" panose="02020609040205080304" pitchFamily="49" charset="-128"/>
              </a:rPr>
              <a:t>;</a:t>
            </a:r>
          </a:p>
          <a:p>
            <a:r>
              <a:rPr lang="en-US" sz="2200" dirty="0" smtClean="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tigăi simple</a:t>
            </a:r>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tigăi basculante</a:t>
            </a:r>
            <a:r>
              <a:rPr lang="en-US" sz="2200" dirty="0" smtClean="0">
                <a:latin typeface="Times New Roman" panose="02020603050405020304" pitchFamily="18" charset="0"/>
                <a:cs typeface="Times New Roman" panose="02020603050405020304" pitchFamily="18" charset="0"/>
              </a:rPr>
              <a:t>.</a:t>
            </a:r>
            <a:r>
              <a:rPr lang="ro-RO" sz="2200" b="1" dirty="0" smtClean="0"/>
              <a:t> </a:t>
            </a:r>
            <a:endParaRPr lang="en-US" sz="2200" b="1" dirty="0" smtClean="0"/>
          </a:p>
        </p:txBody>
      </p:sp>
      <p:pic>
        <p:nvPicPr>
          <p:cNvPr id="5" name="Picture 5"/>
          <p:cNvPicPr>
            <a:picLocks noChangeAspect="1" noChangeArrowheads="1"/>
          </p:cNvPicPr>
          <p:nvPr/>
        </p:nvPicPr>
        <p:blipFill>
          <a:blip r:embed="rId3" cstate="print"/>
          <a:srcRect/>
          <a:stretch>
            <a:fillRect/>
          </a:stretch>
        </p:blipFill>
        <p:spPr bwMode="auto">
          <a:xfrm>
            <a:off x="10362405" y="5709428"/>
            <a:ext cx="1828007" cy="1148571"/>
          </a:xfrm>
          <a:prstGeom prst="rect">
            <a:avLst/>
          </a:prstGeom>
          <a:noFill/>
          <a:ln w="9525">
            <a:noFill/>
            <a:miter lim="800000"/>
            <a:headEnd/>
            <a:tailEnd/>
          </a:ln>
        </p:spPr>
      </p:pic>
      <p:pic>
        <p:nvPicPr>
          <p:cNvPr id="6" name="video-1489477400.mp4">
            <a:hlinkClick r:id="" action="ppaction://media"/>
          </p:cNvPr>
          <p:cNvPicPr>
            <a:picLocks noRot="1" noChangeAspect="1"/>
          </p:cNvPicPr>
          <p:nvPr>
            <a:videoFile r:link="rId1"/>
          </p:nvPr>
        </p:nvPicPr>
        <p:blipFill>
          <a:blip r:embed="rId4"/>
          <a:stretch>
            <a:fillRect/>
          </a:stretch>
        </p:blipFill>
        <p:spPr>
          <a:xfrm>
            <a:off x="4723606" y="2743200"/>
            <a:ext cx="5334000" cy="3314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606" y="304800"/>
            <a:ext cx="3526799" cy="461665"/>
          </a:xfrm>
          <a:prstGeom prst="rect">
            <a:avLst/>
          </a:prstGeom>
        </p:spPr>
        <p:txBody>
          <a:bodyPr wrap="none">
            <a:spAutoFit/>
          </a:bodyPr>
          <a:lstStyle/>
          <a:p>
            <a:r>
              <a:rPr lang="ro-RO" sz="2400" b="1" dirty="0" smtClean="0">
                <a:solidFill>
                  <a:srgbClr val="000000"/>
                </a:solidFill>
                <a:latin typeface="Times New Roman" panose="02020603050405020304" pitchFamily="18" charset="0"/>
                <a:ea typeface="MS Mincho" panose="02020609040205080304" pitchFamily="49" charset="-128"/>
              </a:rPr>
              <a:t>5.4. Activități preconizate</a:t>
            </a:r>
            <a:endParaRPr lang="en-US" sz="2400" dirty="0" smtClean="0">
              <a:latin typeface="Times New Roman" panose="02020603050405020304" pitchFamily="18" charset="0"/>
              <a:ea typeface="MS Mincho" panose="02020609040205080304" pitchFamily="49" charset="-128"/>
            </a:endParaRPr>
          </a:p>
        </p:txBody>
      </p:sp>
      <p:sp>
        <p:nvSpPr>
          <p:cNvPr id="3" name="Rectangle 2"/>
          <p:cNvSpPr/>
          <p:nvPr/>
        </p:nvSpPr>
        <p:spPr>
          <a:xfrm>
            <a:off x="456406" y="990600"/>
            <a:ext cx="11353800" cy="3323987"/>
          </a:xfrm>
          <a:prstGeom prst="rect">
            <a:avLst/>
          </a:prstGeom>
        </p:spPr>
        <p:txBody>
          <a:bodyPr wrap="square">
            <a:spAutoFit/>
          </a:bodyPr>
          <a:lstStyle/>
          <a:p>
            <a:r>
              <a:rPr lang="ro-RO" sz="2400" b="1" dirty="0" smtClean="0">
                <a:latin typeface="Times New Roman" panose="02020603050405020304" pitchFamily="18" charset="0"/>
                <a:cs typeface="Times New Roman" panose="02020603050405020304" pitchFamily="18" charset="0"/>
              </a:rPr>
              <a:t>	Resurse umane – 27 persoane, </a:t>
            </a:r>
            <a:r>
              <a:rPr lang="ro-RO" sz="2400" dirty="0" smtClean="0">
                <a:latin typeface="Times New Roman" panose="02020603050405020304" pitchFamily="18" charset="0"/>
                <a:cs typeface="Times New Roman" panose="02020603050405020304" pitchFamily="18" charset="0"/>
              </a:rPr>
              <a:t>din care 3 persoane cu activităţi de management, coordonare, organizare (director,  şefi compartimente) şi 24 persoane pe posturi de execuţie (și parțial coordonare),  angajaţi permanent sau sezonieri pe baza contractelor de muncă, în principal la compartimentul producţie și economic.</a:t>
            </a:r>
            <a:endParaRPr lang="en-US"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ea typeface="MS Mincho" panose="02020609040205080304" pitchFamily="49" charset="-128"/>
              </a:rPr>
              <a:t>	</a:t>
            </a:r>
            <a:r>
              <a:rPr lang="ro-RO" sz="2400" b="1" dirty="0" smtClean="0">
                <a:latin typeface="Times New Roman" panose="02020603050405020304" pitchFamily="18" charset="0"/>
                <a:ea typeface="MS Mincho" panose="02020609040205080304" pitchFamily="49" charset="-128"/>
              </a:rPr>
              <a:t>Resurse informaţionale. </a:t>
            </a:r>
            <a:r>
              <a:rPr lang="ro-RO" sz="2400" dirty="0" smtClean="0">
                <a:latin typeface="Times New Roman" panose="02020603050405020304" pitchFamily="18" charset="0"/>
                <a:ea typeface="MS Mincho" panose="02020609040205080304" pitchFamily="49" charset="-128"/>
              </a:rPr>
              <a:t>Unitatea este conectată la internet şi colaborează cu clienții săi. De asemenea sunt încheiate abonamente la publicaţii de specialitate astfel încât activitatea noastră să fie racordată la cerinţele pieţii şi noutăţile în domeniu. La nivelul firmei există materiale de specialitate care sunt consultate de degustători renumiți.</a:t>
            </a:r>
            <a:endParaRPr lang="en-US" sz="2400" dirty="0" smtClean="0">
              <a:latin typeface="Times New Roman" panose="02020603050405020304" pitchFamily="18" charset="0"/>
              <a:ea typeface="MS Mincho" panose="02020609040205080304" pitchFamily="49" charset="-128"/>
            </a:endParaRPr>
          </a:p>
          <a:p>
            <a:r>
              <a:rPr lang="ro-RO" dirty="0" smtClean="0">
                <a:latin typeface="Times New Roman" panose="02020603050405020304" pitchFamily="18" charset="0"/>
                <a:ea typeface="MS Mincho" panose="02020609040205080304" pitchFamily="49" charset="-128"/>
              </a:rPr>
              <a:t> </a:t>
            </a:r>
            <a:endParaRPr lang="en-US" dirty="0">
              <a:latin typeface="Times New Roman" panose="02020603050405020304" pitchFamily="18" charset="0"/>
              <a:ea typeface="MS Mincho" panose="02020609040205080304" pitchFamily="49" charset="-128"/>
            </a:endParaRPr>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b="1" dirty="0" smtClean="0">
                <a:solidFill>
                  <a:srgbClr val="C00000"/>
                </a:solidFill>
                <a:latin typeface="Times New Roman" panose="02020603050405020304" pitchFamily="18" charset="0"/>
                <a:ea typeface="MS Mincho" panose="02020609040205080304" pitchFamily="49" charset="-128"/>
              </a:rPr>
              <a:t>6. FINANŢAREA AFACERII</a:t>
            </a:r>
            <a:endParaRPr lang="ro-RO" sz="3600" dirty="0"/>
          </a:p>
        </p:txBody>
      </p:sp>
      <p:sp>
        <p:nvSpPr>
          <p:cNvPr id="3" name="Content Placeholder 2"/>
          <p:cNvSpPr>
            <a:spLocks noGrp="1"/>
          </p:cNvSpPr>
          <p:nvPr>
            <p:ph idx="1"/>
          </p:nvPr>
        </p:nvSpPr>
        <p:spPr/>
        <p:txBody>
          <a:bodyPr>
            <a:normAutofit/>
          </a:bodyPr>
          <a:lstStyle/>
          <a:p>
            <a:pPr marL="0" indent="0">
              <a:buNone/>
            </a:pPr>
            <a:r>
              <a:rPr lang="ro-RO" sz="2800" b="1" dirty="0" smtClean="0">
                <a:latin typeface="Times New Roman" panose="02020603050405020304" pitchFamily="18" charset="0"/>
                <a:cs typeface="Times New Roman" panose="02020603050405020304" pitchFamily="18" charset="0"/>
              </a:rPr>
              <a:t>6.1. Necesarul de finanţare</a:t>
            </a:r>
            <a:endParaRPr lang="en-US" sz="2800" dirty="0" smtClean="0">
              <a:latin typeface="Times New Roman" panose="02020603050405020304" pitchFamily="18" charset="0"/>
              <a:cs typeface="Times New Roman" panose="02020603050405020304" pitchFamily="18" charset="0"/>
            </a:endParaRPr>
          </a:p>
          <a:p>
            <a:pPr marL="0" indent="0">
              <a:buNone/>
            </a:pPr>
            <a:r>
              <a:rPr lang="ro-RO" b="1" i="1" dirty="0" smtClean="0"/>
              <a:t>	</a:t>
            </a:r>
            <a:r>
              <a:rPr lang="ro-RO" sz="2400" dirty="0" smtClean="0">
                <a:latin typeface="Times New Roman" panose="02020603050405020304" pitchFamily="18" charset="0"/>
                <a:cs typeface="Times New Roman" panose="02020603050405020304" pitchFamily="18" charset="0"/>
              </a:rPr>
              <a:t>Necesarul de finanţare pentru firma F.E. BIO-GRAM S.R.L. este calculat cu atenţie avându-se în vedere capitalul social, cheltuielile de lansare, cheltuielile cu salariile, cu materiile prime, echipamentele necesare, întreţinere ş.a. . Necesarul de finanţare pentru un an este de  839.884 lei, şi pentru 3 ani este de 2.519.652 lei. Am estimat venituri anuale de 930.000 lei, pentru 3 ani 2.790.000 lei şi un profit  brut anual estimat de 90.116 lei, iar profitul net estimat (impozitat cu 16%) ar reprezenta 75.697 lei/an</a:t>
            </a:r>
            <a:r>
              <a:rPr lang="en-US" sz="2400" dirty="0" smtClean="0">
                <a:latin typeface="Times New Roman" panose="02020603050405020304" pitchFamily="18" charset="0"/>
                <a:cs typeface="Times New Roman" panose="02020603050405020304" pitchFamily="18" charset="0"/>
              </a:rPr>
              <a:t>.</a:t>
            </a:r>
            <a:endParaRPr lang="ro-RO" dirty="0"/>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606" y="381000"/>
            <a:ext cx="11277600" cy="1938992"/>
          </a:xfrm>
          <a:prstGeom prst="rect">
            <a:avLst/>
          </a:prstGeom>
        </p:spPr>
        <p:txBody>
          <a:bodyPr wrap="square">
            <a:spAutoFit/>
          </a:bodyPr>
          <a:lstStyle/>
          <a:p>
            <a:r>
              <a:rPr lang="ro-RO" sz="2400" b="1" dirty="0" smtClean="0">
                <a:latin typeface="Times New Roman" panose="02020603050405020304" pitchFamily="18" charset="0"/>
                <a:cs typeface="Times New Roman" panose="02020603050405020304" pitchFamily="18" charset="0"/>
              </a:rPr>
              <a:t>6.1. Necesarul de finanţare</a:t>
            </a:r>
            <a:endParaRPr lang="en-US" sz="2400" dirty="0" smtClean="0">
              <a:latin typeface="Times New Roman" panose="02020603050405020304" pitchFamily="18" charset="0"/>
              <a:cs typeface="Times New Roman" panose="02020603050405020304" pitchFamily="18" charset="0"/>
            </a:endParaRPr>
          </a:p>
          <a:p>
            <a:endParaRPr lang="it-IT" sz="2400" dirty="0" smtClean="0">
              <a:latin typeface="Times New Roman" panose="02020603050405020304" pitchFamily="18" charset="0"/>
              <a:ea typeface="MS Mincho" panose="02020609040205080304" pitchFamily="49" charset="-128"/>
            </a:endParaRPr>
          </a:p>
          <a:p>
            <a:r>
              <a:rPr lang="it-IT" sz="2400" dirty="0" smtClean="0">
                <a:latin typeface="Times New Roman" panose="02020603050405020304" pitchFamily="18" charset="0"/>
                <a:ea typeface="MS Mincho" panose="02020609040205080304" pitchFamily="49" charset="-128"/>
              </a:rPr>
              <a:t>	</a:t>
            </a:r>
            <a:endParaRPr lang="ro-RO" sz="2400" dirty="0" smtClean="0">
              <a:latin typeface="Times New Roman" panose="02020603050405020304" pitchFamily="18" charset="0"/>
              <a:ea typeface="MS Mincho" panose="02020609040205080304" pitchFamily="49" charset="-128"/>
            </a:endParaRPr>
          </a:p>
          <a:p>
            <a:r>
              <a:rPr lang="ro-RO" sz="2400" dirty="0" smtClean="0">
                <a:latin typeface="Times New Roman" panose="02020603050405020304" pitchFamily="18" charset="0"/>
                <a:ea typeface="MS Mincho" panose="02020609040205080304" pitchFamily="49" charset="-128"/>
              </a:rPr>
              <a:t>	</a:t>
            </a:r>
            <a:r>
              <a:rPr lang="it-IT" sz="2400" dirty="0" smtClean="0">
                <a:latin typeface="Times New Roman" panose="02020603050405020304" pitchFamily="18" charset="0"/>
                <a:ea typeface="MS Mincho" panose="02020609040205080304" pitchFamily="49" charset="-128"/>
              </a:rPr>
              <a:t>Aceste obiective vor fi atinse printr-un management profesionist, punând accent pe calitate, eficienţă şi satisfacţia consumatorilor</a:t>
            </a:r>
            <a:r>
              <a:rPr lang="it-IT" sz="2400" b="1" dirty="0" smtClean="0">
                <a:latin typeface="Times New Roman" panose="02020603050405020304" pitchFamily="18" charset="0"/>
                <a:ea typeface="MS Mincho" panose="02020609040205080304" pitchFamily="49" charset="-128"/>
              </a:rPr>
              <a:t>:</a:t>
            </a:r>
          </a:p>
        </p:txBody>
      </p:sp>
      <p:graphicFrame>
        <p:nvGraphicFramePr>
          <p:cNvPr id="3" name="Table 2"/>
          <p:cNvGraphicFramePr>
            <a:graphicFrameLocks noGrp="1"/>
          </p:cNvGraphicFramePr>
          <p:nvPr>
            <p:extLst>
              <p:ext uri="{D42A27DB-BD31-4B8C-83A1-F6EECF244321}">
                <p14:modId xmlns:p14="http://schemas.microsoft.com/office/powerpoint/2010/main" val="2256319283"/>
              </p:ext>
            </p:extLst>
          </p:nvPr>
        </p:nvGraphicFramePr>
        <p:xfrm>
          <a:off x="1142206" y="2895600"/>
          <a:ext cx="7557184" cy="2308860"/>
        </p:xfrm>
        <a:graphic>
          <a:graphicData uri="http://schemas.openxmlformats.org/drawingml/2006/table">
            <a:tbl>
              <a:tblPr firstRow="1" firstCol="1" lastRow="1" lastCol="1" bandRow="1" bandCol="1"/>
              <a:tblGrid>
                <a:gridCol w="1800673"/>
                <a:gridCol w="1977919"/>
                <a:gridCol w="1889296"/>
                <a:gridCol w="1889296"/>
              </a:tblGrid>
              <a:tr h="1281539">
                <a:tc>
                  <a:txBody>
                    <a:bodyPr/>
                    <a:lstStyle/>
                    <a:p>
                      <a:pPr marL="0" marR="0" algn="l">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Venituri medii lunare</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 lei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Venituri anuale- lei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Venituri estimate pe 3 ani</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 lei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7321">
                <a:tc>
                  <a:txBody>
                    <a:bodyPr/>
                    <a:lstStyle/>
                    <a:p>
                      <a:pPr marL="0" marR="0" algn="l">
                        <a:lnSpc>
                          <a:spcPct val="115000"/>
                        </a:lnSpc>
                        <a:spcBef>
                          <a:spcPts val="0"/>
                        </a:spcBef>
                        <a:spcAft>
                          <a:spcPts val="0"/>
                        </a:spcAft>
                      </a:pPr>
                      <a:r>
                        <a:rPr lang="it-IT" sz="1800">
                          <a:effectLst/>
                          <a:latin typeface="Times New Roman" panose="02020603050405020304" pitchFamily="18" charset="0"/>
                          <a:ea typeface="MS Mincho" panose="02020609040205080304" pitchFamily="49" charset="-128"/>
                          <a:cs typeface="Times New Roman" panose="02020603050405020304" pitchFamily="18" charset="0"/>
                        </a:rPr>
                        <a:t>Venituri din vânzarea produselor</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it-IT" sz="1800">
                          <a:effectLst/>
                          <a:latin typeface="Times New Roman" panose="02020603050405020304" pitchFamily="18" charset="0"/>
                          <a:ea typeface="MS Mincho" panose="02020609040205080304" pitchFamily="49" charset="-128"/>
                          <a:cs typeface="Times New Roman" panose="02020603050405020304" pitchFamily="18" charset="0"/>
                        </a:rPr>
                        <a:t>     77.500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930.000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2.790.000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12190413" cy="1143000"/>
          </a:xfrm>
        </p:spPr>
        <p:txBody>
          <a:bodyPr>
            <a:normAutofit/>
          </a:bodyPr>
          <a:lstStyle/>
          <a:p>
            <a:r>
              <a:rPr lang="en-US" sz="4800" b="1" dirty="0" smtClean="0">
                <a:solidFill>
                  <a:srgbClr val="C00000"/>
                </a:solidFill>
              </a:rPr>
              <a:t>REZUMAT</a:t>
            </a:r>
            <a:endParaRPr lang="en-US" sz="4800" b="1" dirty="0">
              <a:solidFill>
                <a:srgbClr val="C00000"/>
              </a:solidFill>
            </a:endParaRPr>
          </a:p>
        </p:txBody>
      </p:sp>
      <p:sp>
        <p:nvSpPr>
          <p:cNvPr id="3" name="Content Placeholder 2"/>
          <p:cNvSpPr>
            <a:spLocks noGrp="1"/>
          </p:cNvSpPr>
          <p:nvPr>
            <p:ph idx="1"/>
          </p:nvPr>
        </p:nvSpPr>
        <p:spPr/>
        <p:txBody>
          <a:bodyPr>
            <a:normAutofit/>
          </a:bodyPr>
          <a:lstStyle/>
          <a:p>
            <a:pPr>
              <a:buNone/>
            </a:pPr>
            <a:r>
              <a:rPr lang="en-US" sz="2400" b="1" dirty="0" smtClean="0"/>
              <a:t>		</a:t>
            </a:r>
            <a:r>
              <a:rPr lang="es-ES" sz="2400" b="1" dirty="0" smtClean="0"/>
              <a:t>Aria </a:t>
            </a:r>
            <a:r>
              <a:rPr lang="es-ES" sz="2400" b="1" dirty="0"/>
              <a:t>de </a:t>
            </a:r>
            <a:r>
              <a:rPr lang="es-ES" sz="2400" b="1" dirty="0" err="1"/>
              <a:t>activitate</a:t>
            </a:r>
            <a:r>
              <a:rPr lang="es-ES" sz="2400" dirty="0"/>
              <a:t> a </a:t>
            </a:r>
            <a:r>
              <a:rPr lang="es-ES" sz="2400" dirty="0" err="1"/>
              <a:t>societătii</a:t>
            </a:r>
            <a:r>
              <a:rPr lang="es-ES" sz="2400" dirty="0"/>
              <a:t> </a:t>
            </a:r>
            <a:r>
              <a:rPr lang="es-ES" sz="2400" dirty="0" err="1"/>
              <a:t>noastre</a:t>
            </a:r>
            <a:r>
              <a:rPr lang="es-ES" sz="2400" dirty="0"/>
              <a:t> este </a:t>
            </a:r>
            <a:r>
              <a:rPr lang="es-ES" sz="2400" dirty="0" err="1"/>
              <a:t>axată</a:t>
            </a:r>
            <a:r>
              <a:rPr lang="es-ES" sz="2400" dirty="0"/>
              <a:t> </a:t>
            </a:r>
            <a:r>
              <a:rPr lang="es-ES" sz="2400" dirty="0" smtClean="0"/>
              <a:t>pe </a:t>
            </a:r>
            <a:r>
              <a:rPr lang="es-ES" sz="2400" dirty="0" err="1" smtClean="0"/>
              <a:t>prelucrarea</a:t>
            </a:r>
            <a:r>
              <a:rPr lang="es-ES" sz="2400" dirty="0" smtClean="0"/>
              <a:t> </a:t>
            </a:r>
            <a:r>
              <a:rPr lang="ro-RO" sz="2400" dirty="0"/>
              <a:t>şi conservarea</a:t>
            </a:r>
            <a:r>
              <a:rPr lang="es-ES" sz="2400" dirty="0"/>
              <a:t> </a:t>
            </a:r>
            <a:r>
              <a:rPr lang="es-ES" sz="2400" dirty="0" err="1"/>
              <a:t>fructelor</a:t>
            </a:r>
            <a:r>
              <a:rPr lang="es-ES" sz="2400" dirty="0"/>
              <a:t> </a:t>
            </a:r>
            <a:r>
              <a:rPr lang="ro-RO" sz="2400" dirty="0"/>
              <a:t>şi legumelor</a:t>
            </a:r>
            <a:r>
              <a:rPr lang="ro-RO" sz="2400" dirty="0" smtClean="0"/>
              <a:t>.</a:t>
            </a:r>
            <a:endParaRPr lang="en-US" sz="2400" dirty="0" smtClean="0"/>
          </a:p>
          <a:p>
            <a:pPr algn="just">
              <a:buNone/>
            </a:pPr>
            <a:endParaRPr lang="en-US" sz="2400" dirty="0"/>
          </a:p>
          <a:p>
            <a:pPr algn="just">
              <a:buNone/>
            </a:pPr>
            <a:r>
              <a:rPr lang="es-ES" sz="2400" b="1" dirty="0" smtClean="0"/>
              <a:t>		</a:t>
            </a:r>
            <a:r>
              <a:rPr lang="es-ES" sz="2400" b="1" dirty="0" err="1" smtClean="0"/>
              <a:t>Misiunea</a:t>
            </a:r>
            <a:r>
              <a:rPr lang="es-ES" sz="2400" dirty="0" smtClean="0"/>
              <a:t> </a:t>
            </a:r>
            <a:r>
              <a:rPr lang="es-ES" sz="2400" dirty="0" err="1"/>
              <a:t>societăţii</a:t>
            </a:r>
            <a:r>
              <a:rPr lang="es-ES" sz="2400" dirty="0"/>
              <a:t> </a:t>
            </a:r>
            <a:r>
              <a:rPr lang="es-ES" sz="2400" dirty="0" err="1"/>
              <a:t>noastre</a:t>
            </a:r>
            <a:r>
              <a:rPr lang="es-ES" sz="2400" dirty="0"/>
              <a:t> este de a </a:t>
            </a:r>
            <a:r>
              <a:rPr lang="es-ES" sz="2400" dirty="0" err="1"/>
              <a:t>oferi</a:t>
            </a:r>
            <a:r>
              <a:rPr lang="es-ES" sz="2400" dirty="0"/>
              <a:t> </a:t>
            </a:r>
            <a:r>
              <a:rPr lang="es-ES" sz="2400" dirty="0" err="1"/>
              <a:t>clienţilor</a:t>
            </a:r>
            <a:r>
              <a:rPr lang="es-ES" sz="2400" dirty="0"/>
              <a:t> </a:t>
            </a:r>
            <a:r>
              <a:rPr lang="ro-RO" sz="2400" dirty="0"/>
              <a:t>produse tradiţionale incredibil de gustoase şi sănătoase, dar firma şi-a mai propus şi ca în următorii 3 ani profitul să crească cu 15%.</a:t>
            </a:r>
            <a:endParaRPr lang="en-US" sz="2400" dirty="0"/>
          </a:p>
          <a:p>
            <a:pPr algn="just">
              <a:buNone/>
            </a:pPr>
            <a:r>
              <a:rPr lang="ro-RO" sz="2400" dirty="0"/>
              <a:t> </a:t>
            </a:r>
            <a:endParaRPr lang="en-US" sz="2400" dirty="0"/>
          </a:p>
          <a:p>
            <a:pPr algn="just">
              <a:buNone/>
            </a:pPr>
            <a:r>
              <a:rPr lang="en-US" sz="2400" b="1" dirty="0" smtClean="0"/>
              <a:t>		</a:t>
            </a:r>
            <a:r>
              <a:rPr lang="ro-RO" sz="2400" b="1" dirty="0" smtClean="0"/>
              <a:t>Viziunea</a:t>
            </a:r>
            <a:r>
              <a:rPr lang="ro-RO" sz="2400" dirty="0" smtClean="0"/>
              <a:t> </a:t>
            </a:r>
            <a:r>
              <a:rPr lang="ro-RO" sz="2400" dirty="0"/>
              <a:t>societăţii BIO-GRAM constă în fabricarea celor mai bune produse şi atingerea potenţialului de lider pe piaţă, in zona NE.</a:t>
            </a:r>
            <a:endParaRPr lang="en-US" sz="2400" dirty="0"/>
          </a:p>
          <a:p>
            <a:pPr>
              <a:buNone/>
            </a:pPr>
            <a:endParaRPr lang="en-US" sz="2400" dirty="0"/>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806" y="304800"/>
            <a:ext cx="3691267" cy="461665"/>
          </a:xfrm>
          <a:prstGeom prst="rect">
            <a:avLst/>
          </a:prstGeom>
        </p:spPr>
        <p:txBody>
          <a:bodyPr wrap="none">
            <a:spAutoFit/>
          </a:bodyPr>
          <a:lstStyle/>
          <a:p>
            <a:r>
              <a:rPr lang="ro-RO" sz="2400" b="1" dirty="0" smtClean="0">
                <a:latin typeface="Times New Roman" panose="02020603050405020304" pitchFamily="18" charset="0"/>
                <a:cs typeface="Times New Roman" panose="02020603050405020304" pitchFamily="18" charset="0"/>
              </a:rPr>
              <a:t>6.1. Necesarul de finanţare</a:t>
            </a:r>
            <a:endParaRPr lang="en-US" sz="2400"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2894806" y="838200"/>
            <a:ext cx="6092825" cy="707886"/>
          </a:xfrm>
          <a:prstGeom prst="rect">
            <a:avLst/>
          </a:prstGeom>
        </p:spPr>
        <p:txBody>
          <a:bodyPr>
            <a:spAutoFit/>
          </a:bodyPr>
          <a:lstStyle/>
          <a:p>
            <a:pPr marL="914400" marR="0" indent="457200" algn="ctr">
              <a:spcBef>
                <a:spcPts val="0"/>
              </a:spcBef>
              <a:spcAft>
                <a:spcPts val="0"/>
              </a:spcAft>
            </a:pPr>
            <a:r>
              <a:rPr lang="ro-RO" sz="2000" u="sng" dirty="0" smtClean="0">
                <a:latin typeface="Times New Roman" panose="02020603050405020304" pitchFamily="18" charset="0"/>
                <a:ea typeface="MS Mincho" panose="02020609040205080304" pitchFamily="49" charset="-128"/>
              </a:rPr>
              <a:t>1.Cheltuieli cu salariile</a:t>
            </a:r>
            <a:endParaRPr lang="en-US" sz="1400" dirty="0" smtClean="0">
              <a:latin typeface="Times New Roman" panose="02020603050405020304" pitchFamily="18" charset="0"/>
              <a:ea typeface="MS Mincho" panose="02020609040205080304" pitchFamily="49" charset="-128"/>
            </a:endParaRPr>
          </a:p>
          <a:p>
            <a:pPr marL="914400" marR="0" indent="457200" algn="ctr">
              <a:spcBef>
                <a:spcPts val="0"/>
              </a:spcBef>
              <a:spcAft>
                <a:spcPts val="0"/>
              </a:spcAft>
            </a:pPr>
            <a:r>
              <a:rPr lang="ro-RO" sz="2000" dirty="0" smtClean="0">
                <a:latin typeface="Times New Roman" panose="02020603050405020304" pitchFamily="18" charset="0"/>
                <a:ea typeface="MS Mincho" panose="02020609040205080304" pitchFamily="49" charset="-128"/>
              </a:rPr>
              <a:t>Salariile brute ale angajaţilor</a:t>
            </a:r>
            <a:endParaRPr lang="en-US" sz="1400" dirty="0">
              <a:latin typeface="Times New Roman" panose="02020603050405020304" pitchFamily="18" charset="0"/>
              <a:ea typeface="MS Mincho" panose="02020609040205080304" pitchFamily="49"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3589037742"/>
              </p:ext>
            </p:extLst>
          </p:nvPr>
        </p:nvGraphicFramePr>
        <p:xfrm>
          <a:off x="913606" y="1600199"/>
          <a:ext cx="8229599" cy="5048153"/>
        </p:xfrm>
        <a:graphic>
          <a:graphicData uri="http://schemas.openxmlformats.org/drawingml/2006/table">
            <a:tbl>
              <a:tblPr firstRow="1" firstCol="1" lastRow="1" lastCol="1" bandRow="1" bandCol="1"/>
              <a:tblGrid>
                <a:gridCol w="606945"/>
                <a:gridCol w="2279580"/>
                <a:gridCol w="1311169"/>
                <a:gridCol w="1452208"/>
                <a:gridCol w="2579697"/>
              </a:tblGrid>
              <a:tr h="459583">
                <a:tc>
                  <a:txBody>
                    <a:bodyPr/>
                    <a:lstStyle/>
                    <a:p>
                      <a:pPr marL="0" marR="0" algn="r">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Nr. Crt.</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Denumire post</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b="1" i="1">
                          <a:effectLst/>
                          <a:latin typeface="Times New Roman" panose="02020603050405020304" pitchFamily="18" charset="0"/>
                          <a:ea typeface="MS Mincho" panose="02020609040205080304" pitchFamily="49" charset="-128"/>
                          <a:cs typeface="Times New Roman" panose="02020603050405020304" pitchFamily="18" charset="0"/>
                        </a:rPr>
                        <a:t>Salariul brut</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b="1" i="1">
                          <a:effectLst/>
                          <a:latin typeface="Times New Roman" panose="02020603050405020304" pitchFamily="18" charset="0"/>
                          <a:ea typeface="MS Mincho" panose="02020609040205080304" pitchFamily="49" charset="-128"/>
                          <a:cs typeface="Times New Roman" panose="02020603050405020304" pitchFamily="18" charset="0"/>
                        </a:rPr>
                        <a:t>Nr. Salariaţi</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b="1" i="1">
                          <a:effectLst/>
                          <a:latin typeface="Times New Roman" panose="02020603050405020304" pitchFamily="18" charset="0"/>
                          <a:ea typeface="MS Mincho" panose="02020609040205080304" pitchFamily="49" charset="-128"/>
                          <a:cs typeface="Times New Roman" panose="02020603050405020304" pitchFamily="18" charset="0"/>
                        </a:rPr>
                        <a:t>TOTAL</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16">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Director</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3.500</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a:effectLst/>
                          <a:latin typeface="Times New Roman" panose="02020603050405020304" pitchFamily="18" charset="0"/>
                          <a:ea typeface="MS Mincho" panose="02020609040205080304" pitchFamily="49" charset="-128"/>
                          <a:cs typeface="Times New Roman" panose="02020603050405020304" pitchFamily="18" charset="0"/>
                        </a:rPr>
                        <a:t>3.500</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31">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2</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Sef compartiment productie</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3.000</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a:effectLst/>
                          <a:latin typeface="Times New Roman" panose="02020603050405020304" pitchFamily="18" charset="0"/>
                          <a:ea typeface="MS Mincho" panose="02020609040205080304" pitchFamily="49" charset="-128"/>
                          <a:cs typeface="Times New Roman" panose="02020603050405020304" pitchFamily="18" charset="0"/>
                        </a:rPr>
                        <a:t>3.000</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31">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3</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Sef compartiment economic- economist</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2062">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4</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Sef compartiment financiar- contabil/resurse umane</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546">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5</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Compartimentul aprovizionare-desfacere- economist</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31">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6</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800">
                          <a:effectLst/>
                          <a:latin typeface="Times New Roman" panose="02020603050405020304" pitchFamily="18" charset="0"/>
                          <a:ea typeface="MS Mincho" panose="02020609040205080304" pitchFamily="49" charset="-128"/>
                          <a:cs typeface="Times New Roman" panose="02020603050405020304" pitchFamily="18" charset="0"/>
                        </a:rPr>
                        <a:t>Responsabil marketing</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406" y="304800"/>
            <a:ext cx="3691267" cy="461665"/>
          </a:xfrm>
          <a:prstGeom prst="rect">
            <a:avLst/>
          </a:prstGeom>
        </p:spPr>
        <p:txBody>
          <a:bodyPr wrap="none">
            <a:spAutoFit/>
          </a:bodyPr>
          <a:lstStyle/>
          <a:p>
            <a:r>
              <a:rPr lang="ro-RO" sz="2400" b="1" dirty="0" smtClean="0">
                <a:latin typeface="Times New Roman" panose="02020603050405020304" pitchFamily="18" charset="0"/>
                <a:cs typeface="Times New Roman" panose="02020603050405020304" pitchFamily="18" charset="0"/>
              </a:rPr>
              <a:t>6.1. Necesarul de finanţare</a:t>
            </a:r>
            <a:endParaRPr lang="en-US" sz="2400" dirty="0" smtClean="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761206" y="1143000"/>
          <a:ext cx="7772400" cy="1261872"/>
        </p:xfrm>
        <a:graphic>
          <a:graphicData uri="http://schemas.openxmlformats.org/drawingml/2006/table">
            <a:tbl>
              <a:tblPr firstRow="1" firstCol="1" lastRow="1" lastCol="1" bandRow="1" bandCol="1"/>
              <a:tblGrid>
                <a:gridCol w="776166"/>
                <a:gridCol w="2119592"/>
                <a:gridCol w="1219147"/>
                <a:gridCol w="1350288"/>
                <a:gridCol w="2307207"/>
              </a:tblGrid>
              <a:tr h="525780">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7</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Compartimentul juridic- jurist</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780">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8</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Sef sectie , maistru industrie alimentara</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4</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8.000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761206" y="2362200"/>
          <a:ext cx="7772400" cy="3392303"/>
        </p:xfrm>
        <a:graphic>
          <a:graphicData uri="http://schemas.openxmlformats.org/drawingml/2006/table">
            <a:tbl>
              <a:tblPr firstRow="1" firstCol="1" lastRow="1" lastCol="1" bandRow="1" bandCol="1"/>
              <a:tblGrid>
                <a:gridCol w="785195"/>
                <a:gridCol w="2110405"/>
                <a:gridCol w="1219200"/>
                <a:gridCol w="1371600"/>
                <a:gridCol w="2286000"/>
              </a:tblGrid>
              <a:tr h="869655">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9</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Muncitori calificati productie alimentara</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1.800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a:effectLst/>
                          <a:latin typeface="Times New Roman" panose="02020603050405020304" pitchFamily="18" charset="0"/>
                          <a:ea typeface="MS Mincho" panose="02020609040205080304" pitchFamily="49" charset="-128"/>
                          <a:cs typeface="Times New Roman" panose="02020603050405020304" pitchFamily="18" charset="0"/>
                        </a:rPr>
                        <a:t>8</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14.400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5856">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Muncitori calificati -patiseri</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1.800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4</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7.200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928">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11</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800">
                          <a:effectLst/>
                          <a:latin typeface="Times New Roman" panose="02020603050405020304" pitchFamily="18" charset="0"/>
                          <a:ea typeface="MS Mincho" panose="02020609040205080304" pitchFamily="49" charset="-128"/>
                          <a:cs typeface="Times New Roman" panose="02020603050405020304" pitchFamily="18" charset="0"/>
                        </a:rPr>
                        <a:t>Sef depozit / magazie</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1.800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1.800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5856">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12</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800">
                          <a:effectLst/>
                          <a:latin typeface="Times New Roman" panose="02020603050405020304" pitchFamily="18" charset="0"/>
                          <a:ea typeface="MS Mincho" panose="02020609040205080304" pitchFamily="49" charset="-128"/>
                          <a:cs typeface="Times New Roman" panose="02020603050405020304" pitchFamily="18" charset="0"/>
                        </a:rPr>
                        <a:t>Vanzator magazin</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1.800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1.800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6406" y="1371600"/>
          <a:ext cx="7955281" cy="1892260"/>
        </p:xfrm>
        <a:graphic>
          <a:graphicData uri="http://schemas.openxmlformats.org/drawingml/2006/table">
            <a:tbl>
              <a:tblPr firstRow="1" firstCol="1" lastRow="1" lastCol="1" bandRow="1" bandCol="1"/>
              <a:tblGrid>
                <a:gridCol w="785195"/>
                <a:gridCol w="2144238"/>
                <a:gridCol w="1233324"/>
                <a:gridCol w="1365988"/>
                <a:gridCol w="2426536"/>
              </a:tblGrid>
              <a:tr h="472928">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13</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Eectrician/Paznic</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1.800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a:effectLst/>
                          <a:latin typeface="Times New Roman" panose="02020603050405020304" pitchFamily="18" charset="0"/>
                          <a:ea typeface="MS Mincho" panose="02020609040205080304" pitchFamily="49" charset="-128"/>
                          <a:cs typeface="Times New Roman" panose="02020603050405020304" pitchFamily="18" charset="0"/>
                        </a:rPr>
                        <a:t>1.800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5856">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14</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Sofer/Persoana responsabila curatenie</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1.800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1.800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928">
                <a:tc>
                  <a:txBody>
                    <a:bodyPr/>
                    <a:lstStyle/>
                    <a:p>
                      <a:pPr marL="0" marR="0" algn="r">
                        <a:lnSpc>
                          <a:spcPct val="115000"/>
                        </a:lnSpc>
                        <a:spcBef>
                          <a:spcPts val="0"/>
                        </a:spcBef>
                        <a:spcAft>
                          <a:spcPts val="0"/>
                        </a:spcAft>
                      </a:pPr>
                      <a:r>
                        <a:rPr lang="ro-RO" sz="1800" b="1" i="1">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b="1" i="1">
                          <a:effectLst/>
                          <a:latin typeface="Times New Roman" panose="02020603050405020304" pitchFamily="18" charset="0"/>
                          <a:ea typeface="MS Mincho" panose="02020609040205080304" pitchFamily="49" charset="-128"/>
                          <a:cs typeface="Times New Roman" panose="02020603050405020304" pitchFamily="18" charset="0"/>
                        </a:rPr>
                        <a:t>TOTAL</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b="1" i="1">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b="1" i="1">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53.300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685006" y="381000"/>
            <a:ext cx="3691267" cy="461665"/>
          </a:xfrm>
          <a:prstGeom prst="rect">
            <a:avLst/>
          </a:prstGeom>
        </p:spPr>
        <p:txBody>
          <a:bodyPr wrap="none">
            <a:spAutoFit/>
          </a:bodyPr>
          <a:lstStyle/>
          <a:p>
            <a:r>
              <a:rPr lang="ro-RO" sz="2400" b="1" dirty="0" smtClean="0">
                <a:latin typeface="Times New Roman" panose="02020603050405020304" pitchFamily="18" charset="0"/>
                <a:cs typeface="Times New Roman" panose="02020603050405020304" pitchFamily="18" charset="0"/>
              </a:rPr>
              <a:t>6.1. Necesarul de finanţare</a:t>
            </a:r>
            <a:endParaRPr lang="en-US" sz="2400" dirty="0" smtClean="0">
              <a:latin typeface="Times New Roman" panose="02020603050405020304" pitchFamily="18" charset="0"/>
              <a:cs typeface="Times New Roman" panose="02020603050405020304" pitchFamily="18" charset="0"/>
            </a:endParaRPr>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206" y="304800"/>
            <a:ext cx="6092825" cy="830997"/>
          </a:xfrm>
          <a:prstGeom prst="rect">
            <a:avLst/>
          </a:prstGeom>
        </p:spPr>
        <p:txBody>
          <a:bodyPr>
            <a:spAutoFit/>
          </a:bodyPr>
          <a:lstStyle/>
          <a:p>
            <a:r>
              <a:rPr lang="ro-RO" sz="2400" b="1" dirty="0" smtClean="0">
                <a:latin typeface="Times New Roman" panose="02020603050405020304" pitchFamily="18" charset="0"/>
                <a:cs typeface="Times New Roman" panose="02020603050405020304" pitchFamily="18" charset="0"/>
              </a:rPr>
              <a:t>6.1. Necesarul de finanţare</a:t>
            </a:r>
            <a:endParaRPr lang="en-US" sz="2400" dirty="0" smtClean="0">
              <a:latin typeface="Times New Roman" panose="02020603050405020304" pitchFamily="18" charset="0"/>
              <a:cs typeface="Times New Roman" panose="02020603050405020304" pitchFamily="18" charset="0"/>
            </a:endParaRPr>
          </a:p>
          <a:p>
            <a:endParaRPr lang="it-IT" sz="2400" dirty="0" smtClean="0">
              <a:latin typeface="Times New Roman" panose="02020603050405020304" pitchFamily="18" charset="0"/>
              <a:ea typeface="MS Mincho" panose="02020609040205080304" pitchFamily="49" charset="-128"/>
            </a:endParaRPr>
          </a:p>
        </p:txBody>
      </p:sp>
      <p:graphicFrame>
        <p:nvGraphicFramePr>
          <p:cNvPr id="3" name="Table 2"/>
          <p:cNvGraphicFramePr>
            <a:graphicFrameLocks noGrp="1"/>
          </p:cNvGraphicFramePr>
          <p:nvPr/>
        </p:nvGraphicFramePr>
        <p:xfrm>
          <a:off x="380206" y="1295400"/>
          <a:ext cx="9547566" cy="4029522"/>
        </p:xfrm>
        <a:graphic>
          <a:graphicData uri="http://schemas.openxmlformats.org/drawingml/2006/table">
            <a:tbl>
              <a:tblPr firstRow="1" firstCol="1" lastRow="1" lastCol="1" bandRow="1" bandCol="1"/>
              <a:tblGrid>
                <a:gridCol w="642468"/>
                <a:gridCol w="1475416"/>
                <a:gridCol w="751508"/>
                <a:gridCol w="563631"/>
                <a:gridCol w="853986"/>
                <a:gridCol w="871066"/>
                <a:gridCol w="1178501"/>
                <a:gridCol w="956465"/>
                <a:gridCol w="905225"/>
                <a:gridCol w="1349300"/>
              </a:tblGrid>
              <a:tr h="1171326">
                <a:tc>
                  <a:txBody>
                    <a:bodyPr/>
                    <a:lstStyle/>
                    <a:p>
                      <a:pPr marL="0" marR="0" algn="l">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Nr Crt.</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Denumire post</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Salariu brut</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CAS</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15.8%</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CAS sănătate</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5,2%</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Fond şomaj 0,5%</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800" b="1" i="1">
                          <a:effectLst/>
                          <a:latin typeface="Times New Roman" panose="02020603050405020304" pitchFamily="18" charset="0"/>
                          <a:ea typeface="MS Mincho" panose="02020609040205080304" pitchFamily="49" charset="-128"/>
                          <a:cs typeface="Times New Roman" panose="02020603050405020304" pitchFamily="18" charset="0"/>
                        </a:rPr>
                        <a:t>Concedii si indemnizatii 0.85%</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800" b="1" i="1">
                          <a:effectLst/>
                          <a:latin typeface="Times New Roman" panose="02020603050405020304" pitchFamily="18" charset="0"/>
                          <a:ea typeface="MS Mincho" panose="02020609040205080304" pitchFamily="49" charset="-128"/>
                          <a:cs typeface="Times New Roman" panose="02020603050405020304" pitchFamily="18" charset="0"/>
                        </a:rPr>
                        <a:t>Creante salariale 0.25%</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800" b="1" i="1">
                          <a:effectLst/>
                          <a:latin typeface="Times New Roman" panose="02020603050405020304" pitchFamily="18" charset="0"/>
                          <a:ea typeface="MS Mincho" panose="02020609040205080304" pitchFamily="49" charset="-128"/>
                          <a:cs typeface="Times New Roman" panose="02020603050405020304" pitchFamily="18" charset="0"/>
                        </a:rPr>
                        <a:t>Fond de risc 0.15%</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800" b="1" i="1">
                          <a:effectLst/>
                          <a:latin typeface="Times New Roman" panose="02020603050405020304" pitchFamily="18" charset="0"/>
                          <a:ea typeface="MS Mincho" panose="02020609040205080304" pitchFamily="49" charset="-128"/>
                          <a:cs typeface="Times New Roman" panose="02020603050405020304" pitchFamily="18" charset="0"/>
                        </a:rPr>
                        <a:t>Total cheltuieli contributii angajator</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926">
                <a:tc>
                  <a:txBody>
                    <a:bodyPr/>
                    <a:lstStyle/>
                    <a:p>
                      <a:pPr marL="0" marR="0" algn="l">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Director</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3500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553</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182</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18</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30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9</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5</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797</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852">
                <a:tc>
                  <a:txBody>
                    <a:bodyPr/>
                    <a:lstStyle/>
                    <a:p>
                      <a:pPr marL="0" marR="0" algn="l">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2</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it-IT" sz="1800">
                          <a:effectLst/>
                          <a:latin typeface="Times New Roman" panose="02020603050405020304" pitchFamily="18" charset="0"/>
                          <a:ea typeface="MS Mincho" panose="02020609040205080304" pitchFamily="49" charset="-128"/>
                          <a:cs typeface="Times New Roman" panose="02020603050405020304" pitchFamily="18" charset="0"/>
                        </a:rPr>
                        <a:t>Sef compartiment productie</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3000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474</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156</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15</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26</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8</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5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684</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4815">
                <a:tc>
                  <a:txBody>
                    <a:bodyPr/>
                    <a:lstStyle/>
                    <a:p>
                      <a:pPr marL="0" marR="0" algn="l">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3</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it-IT" sz="1800">
                          <a:effectLst/>
                          <a:latin typeface="Times New Roman" panose="02020603050405020304" pitchFamily="18" charset="0"/>
                          <a:ea typeface="MS Mincho" panose="02020609040205080304" pitchFamily="49" charset="-128"/>
                          <a:cs typeface="Times New Roman" panose="02020603050405020304" pitchFamily="18" charset="0"/>
                        </a:rPr>
                        <a:t>Sef compartiment economic- economist</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316</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104</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17</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5</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3</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455</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0206" y="1143000"/>
          <a:ext cx="9601200" cy="1756741"/>
        </p:xfrm>
        <a:graphic>
          <a:graphicData uri="http://schemas.openxmlformats.org/drawingml/2006/table">
            <a:tbl>
              <a:tblPr firstRow="1" firstCol="1" lastRow="1" lastCol="1" bandRow="1" bandCol="1"/>
              <a:tblGrid>
                <a:gridCol w="642468"/>
                <a:gridCol w="1475416"/>
                <a:gridCol w="751508"/>
                <a:gridCol w="563631"/>
                <a:gridCol w="853986"/>
                <a:gridCol w="871066"/>
                <a:gridCol w="1166525"/>
                <a:gridCol w="762000"/>
                <a:gridCol w="1143000"/>
                <a:gridCol w="1371600"/>
              </a:tblGrid>
              <a:tr h="1756741">
                <a:tc>
                  <a:txBody>
                    <a:bodyPr/>
                    <a:lstStyle/>
                    <a:p>
                      <a:pPr marL="0" marR="0" algn="l">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4</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Sef compartiment financiar- contabil/resurse umane</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316</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104</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17</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5</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3</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455</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2879" marR="5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380206" y="2895600"/>
          <a:ext cx="9601199" cy="3521075"/>
        </p:xfrm>
        <a:graphic>
          <a:graphicData uri="http://schemas.openxmlformats.org/drawingml/2006/table">
            <a:tbl>
              <a:tblPr firstRow="1" firstCol="1" lastRow="1" lastCol="1" bandRow="1" bandCol="1"/>
              <a:tblGrid>
                <a:gridCol w="646078"/>
                <a:gridCol w="1487522"/>
                <a:gridCol w="762000"/>
                <a:gridCol w="536751"/>
                <a:gridCol w="835593"/>
                <a:gridCol w="913656"/>
                <a:gridCol w="1143000"/>
                <a:gridCol w="756415"/>
                <a:gridCol w="1148585"/>
                <a:gridCol w="1371599"/>
              </a:tblGrid>
              <a:tr h="1943735">
                <a:tc>
                  <a:txBody>
                    <a:bodyPr/>
                    <a:lstStyle/>
                    <a:p>
                      <a:pPr marL="0" marR="0" algn="l">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5</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it-IT" sz="1800" dirty="0">
                          <a:effectLst/>
                          <a:latin typeface="Times New Roman" panose="02020603050405020304" pitchFamily="18" charset="0"/>
                          <a:ea typeface="MS Mincho" panose="02020609040205080304" pitchFamily="49" charset="-128"/>
                          <a:cs typeface="Times New Roman" panose="02020603050405020304" pitchFamily="18" charset="0"/>
                        </a:rPr>
                        <a:t>Compartimentul aprovizionare-desfacere- economist</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316</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104</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10</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17</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5</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3</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455</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6</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it-IT" sz="1800">
                          <a:effectLst/>
                          <a:latin typeface="Times New Roman" panose="02020603050405020304" pitchFamily="18" charset="0"/>
                          <a:ea typeface="MS Mincho" panose="02020609040205080304" pitchFamily="49" charset="-128"/>
                          <a:cs typeface="Times New Roman" panose="02020603050405020304" pitchFamily="18" charset="0"/>
                        </a:rPr>
                        <a:t>Responsabil marketing</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316</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104</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10</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17</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5</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3</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455</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7</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it-IT" sz="1800">
                          <a:effectLst/>
                          <a:latin typeface="Times New Roman" panose="02020603050405020304" pitchFamily="18" charset="0"/>
                          <a:ea typeface="MS Mincho" panose="02020609040205080304" pitchFamily="49" charset="-128"/>
                          <a:cs typeface="Times New Roman" panose="02020603050405020304" pitchFamily="18" charset="0"/>
                        </a:rPr>
                        <a:t>Compartimentul juridic- jurist</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316</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104</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10</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17</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5</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3</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455</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761206" y="304800"/>
            <a:ext cx="6092825" cy="738664"/>
          </a:xfrm>
          <a:prstGeom prst="rect">
            <a:avLst/>
          </a:prstGeom>
        </p:spPr>
        <p:txBody>
          <a:bodyPr>
            <a:spAutoFit/>
          </a:bodyPr>
          <a:lstStyle/>
          <a:p>
            <a:r>
              <a:rPr lang="ro-RO" sz="2400" b="1" dirty="0" smtClean="0">
                <a:latin typeface="Times New Roman" panose="02020603050405020304" pitchFamily="18" charset="0"/>
                <a:cs typeface="Times New Roman" panose="02020603050405020304" pitchFamily="18" charset="0"/>
              </a:rPr>
              <a:t>6.1. Necesarul de finanţare</a:t>
            </a:r>
            <a:endParaRPr lang="en-US" sz="2400" dirty="0" smtClean="0">
              <a:latin typeface="Times New Roman" panose="02020603050405020304" pitchFamily="18" charset="0"/>
              <a:cs typeface="Times New Roman" panose="02020603050405020304" pitchFamily="18" charset="0"/>
            </a:endParaRPr>
          </a:p>
          <a:p>
            <a:endParaRPr lang="it-IT" dirty="0" smtClean="0">
              <a:latin typeface="Times New Roman" panose="02020603050405020304" pitchFamily="18" charset="0"/>
              <a:ea typeface="MS Mincho" panose="02020609040205080304" pitchFamily="49" charset="-128"/>
            </a:endParaRPr>
          </a:p>
        </p:txBody>
      </p:sp>
      <p:pic>
        <p:nvPicPr>
          <p:cNvPr id="5"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2606" y="0"/>
            <a:ext cx="3691267" cy="461665"/>
          </a:xfrm>
          <a:prstGeom prst="rect">
            <a:avLst/>
          </a:prstGeom>
        </p:spPr>
        <p:txBody>
          <a:bodyPr wrap="none">
            <a:spAutoFit/>
          </a:bodyPr>
          <a:lstStyle/>
          <a:p>
            <a:r>
              <a:rPr lang="ro-RO" sz="2400" b="1" dirty="0" smtClean="0">
                <a:latin typeface="Times New Roman" panose="02020603050405020304" pitchFamily="18" charset="0"/>
                <a:cs typeface="Times New Roman" panose="02020603050405020304" pitchFamily="18" charset="0"/>
              </a:rPr>
              <a:t>6.1. Necesarul de finanţare</a:t>
            </a:r>
            <a:endParaRPr lang="en-US" sz="2400" dirty="0" smtClean="0">
              <a:latin typeface="Times New Roman" panose="02020603050405020304" pitchFamily="18" charset="0"/>
              <a:cs typeface="Times New Roman" panose="02020603050405020304" pitchFamily="18" charset="0"/>
            </a:endParaRPr>
          </a:p>
        </p:txBody>
      </p:sp>
      <p:pic>
        <p:nvPicPr>
          <p:cNvPr id="6"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graphicFrame>
        <p:nvGraphicFramePr>
          <p:cNvPr id="8" name="Table 7"/>
          <p:cNvGraphicFramePr>
            <a:graphicFrameLocks noGrp="1"/>
          </p:cNvGraphicFramePr>
          <p:nvPr/>
        </p:nvGraphicFramePr>
        <p:xfrm>
          <a:off x="1294606" y="381000"/>
          <a:ext cx="9372599" cy="6248399"/>
        </p:xfrm>
        <a:graphic>
          <a:graphicData uri="http://schemas.openxmlformats.org/drawingml/2006/table">
            <a:tbl>
              <a:tblPr/>
              <a:tblGrid>
                <a:gridCol w="561505"/>
                <a:gridCol w="1420064"/>
                <a:gridCol w="971765"/>
                <a:gridCol w="770710"/>
                <a:gridCol w="722711"/>
                <a:gridCol w="689202"/>
                <a:gridCol w="769805"/>
                <a:gridCol w="739917"/>
                <a:gridCol w="929200"/>
                <a:gridCol w="1797720"/>
              </a:tblGrid>
              <a:tr h="1161494">
                <a:tc>
                  <a:txBody>
                    <a:bodyPr/>
                    <a:lstStyle/>
                    <a:p>
                      <a:pPr algn="l">
                        <a:lnSpc>
                          <a:spcPct val="115000"/>
                        </a:lnSpc>
                        <a:spcAft>
                          <a:spcPts val="0"/>
                        </a:spcAft>
                      </a:pPr>
                      <a:r>
                        <a:rPr lang="ro-RO" sz="1600" dirty="0">
                          <a:latin typeface="Times New Roman"/>
                          <a:ea typeface="MS Mincho"/>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t-IT" sz="1600" dirty="0">
                          <a:latin typeface="Times New Roman"/>
                          <a:ea typeface="MS Mincho"/>
                          <a:cs typeface="Times New Roman"/>
                        </a:rPr>
                        <a:t>Sef sectie , maistru industrie alimentara</a:t>
                      </a:r>
                      <a:endParaRPr lang="ro-RO"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600" dirty="0">
                          <a:latin typeface="Times New Roman"/>
                          <a:ea typeface="MS Mincho"/>
                          <a:cs typeface="Times New Roman"/>
                        </a:rPr>
                        <a:t>2000x4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dirty="0">
                          <a:latin typeface="Times New Roman"/>
                          <a:ea typeface="MS Mincho"/>
                          <a:cs typeface="Times New Roman"/>
                        </a:rPr>
                        <a:t>1264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dirty="0">
                          <a:latin typeface="Times New Roman"/>
                          <a:ea typeface="MS Mincho"/>
                          <a:cs typeface="Times New Roman"/>
                        </a:rPr>
                        <a:t>416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1820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494">
                <a:tc>
                  <a:txBody>
                    <a:bodyPr/>
                    <a:lstStyle/>
                    <a:p>
                      <a:pPr algn="l">
                        <a:lnSpc>
                          <a:spcPct val="115000"/>
                        </a:lnSpc>
                        <a:spcAft>
                          <a:spcPts val="0"/>
                        </a:spcAft>
                      </a:pPr>
                      <a:r>
                        <a:rPr lang="ro-RO" sz="1600">
                          <a:latin typeface="Times New Roman"/>
                          <a:ea typeface="MS Mincho"/>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t-IT" sz="1600">
                          <a:latin typeface="Times New Roman"/>
                          <a:ea typeface="MS Mincho"/>
                          <a:cs typeface="Times New Roman"/>
                        </a:rPr>
                        <a:t>Muncitori calificati productie alimentara</a:t>
                      </a:r>
                      <a:endParaRPr lang="ro-RO"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600">
                          <a:latin typeface="Times New Roman"/>
                          <a:ea typeface="MS Mincho"/>
                          <a:cs typeface="Times New Roman"/>
                        </a:rPr>
                        <a:t>1800x8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2272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dirty="0">
                          <a:latin typeface="Times New Roman"/>
                          <a:ea typeface="MS Mincho"/>
                          <a:cs typeface="Times New Roman"/>
                        </a:rPr>
                        <a:t>752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dirty="0">
                          <a:latin typeface="Times New Roman"/>
                          <a:ea typeface="MS Mincho"/>
                          <a:cs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dirty="0">
                          <a:latin typeface="Times New Roman"/>
                          <a:ea typeface="MS Mincho"/>
                          <a:cs typeface="Times New Roman"/>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dirty="0">
                          <a:latin typeface="Times New Roman"/>
                          <a:ea typeface="MS Mincho"/>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3280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120">
                <a:tc>
                  <a:txBody>
                    <a:bodyPr/>
                    <a:lstStyle/>
                    <a:p>
                      <a:pPr algn="l">
                        <a:lnSpc>
                          <a:spcPct val="115000"/>
                        </a:lnSpc>
                        <a:spcAft>
                          <a:spcPts val="0"/>
                        </a:spcAft>
                      </a:pPr>
                      <a:r>
                        <a:rPr lang="ro-RO" sz="1600">
                          <a:latin typeface="Times New Roman"/>
                          <a:ea typeface="MS Mincho"/>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t-IT" sz="1600">
                          <a:latin typeface="Times New Roman"/>
                          <a:ea typeface="MS Mincho"/>
                          <a:cs typeface="Times New Roman"/>
                        </a:rPr>
                        <a:t>Muncitori calificati -patiseri</a:t>
                      </a:r>
                      <a:endParaRPr lang="ro-RO"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600">
                          <a:latin typeface="Times New Roman"/>
                          <a:ea typeface="MS Mincho"/>
                          <a:cs typeface="Times New Roman"/>
                        </a:rPr>
                        <a:t>1800x4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1136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376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dirty="0">
                          <a:latin typeface="Times New Roman"/>
                          <a:ea typeface="MS Mincho"/>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dirty="0">
                          <a:latin typeface="Times New Roman"/>
                          <a:ea typeface="MS Mincho"/>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1640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747">
                <a:tc>
                  <a:txBody>
                    <a:bodyPr/>
                    <a:lstStyle/>
                    <a:p>
                      <a:pPr algn="l">
                        <a:lnSpc>
                          <a:spcPct val="115000"/>
                        </a:lnSpc>
                        <a:spcAft>
                          <a:spcPts val="0"/>
                        </a:spcAft>
                      </a:pPr>
                      <a:r>
                        <a:rPr lang="ro-RO" sz="1600">
                          <a:latin typeface="Times New Roman"/>
                          <a:ea typeface="MS Mincho"/>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t-IT" sz="1600">
                          <a:latin typeface="Times New Roman"/>
                          <a:ea typeface="MS Mincho"/>
                          <a:cs typeface="Times New Roman"/>
                        </a:rPr>
                        <a:t>Sef depozit / magazie</a:t>
                      </a:r>
                      <a:endParaRPr lang="ro-RO"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1800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284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dirty="0">
                          <a:latin typeface="Times New Roman"/>
                          <a:ea typeface="MS Mincho"/>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dirty="0">
                          <a:latin typeface="Times New Roman"/>
                          <a:ea typeface="MS Mincho"/>
                          <a:cs typeface="Times New Roman"/>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747">
                <a:tc>
                  <a:txBody>
                    <a:bodyPr/>
                    <a:lstStyle/>
                    <a:p>
                      <a:pPr algn="l">
                        <a:lnSpc>
                          <a:spcPct val="115000"/>
                        </a:lnSpc>
                        <a:spcAft>
                          <a:spcPts val="0"/>
                        </a:spcAft>
                      </a:pPr>
                      <a:r>
                        <a:rPr lang="ro-RO" sz="1600">
                          <a:latin typeface="Times New Roman"/>
                          <a:ea typeface="MS Mincho"/>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t-IT" sz="1600">
                          <a:latin typeface="Times New Roman"/>
                          <a:ea typeface="MS Mincho"/>
                          <a:cs typeface="Times New Roman"/>
                        </a:rPr>
                        <a:t>Vanzator magazin</a:t>
                      </a:r>
                      <a:endParaRPr lang="ro-RO"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1800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284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dirty="0">
                          <a:latin typeface="Times New Roman"/>
                          <a:ea typeface="MS Mincho"/>
                          <a:cs typeface="Times New Roman"/>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747">
                <a:tc>
                  <a:txBody>
                    <a:bodyPr/>
                    <a:lstStyle/>
                    <a:p>
                      <a:pPr algn="l">
                        <a:lnSpc>
                          <a:spcPct val="115000"/>
                        </a:lnSpc>
                        <a:spcAft>
                          <a:spcPts val="0"/>
                        </a:spcAft>
                      </a:pPr>
                      <a:r>
                        <a:rPr lang="ro-RO" sz="1600">
                          <a:latin typeface="Times New Roman"/>
                          <a:ea typeface="MS Mincho"/>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t-IT" sz="1600">
                          <a:latin typeface="Times New Roman"/>
                          <a:ea typeface="MS Mincho"/>
                          <a:cs typeface="Times New Roman"/>
                        </a:rPr>
                        <a:t>Eectrician/Paznic</a:t>
                      </a:r>
                      <a:endParaRPr lang="ro-RO"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1800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284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dirty="0">
                          <a:latin typeface="Times New Roman"/>
                          <a:ea typeface="MS Mincho"/>
                          <a:cs typeface="Times New Roman"/>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1677">
                <a:tc>
                  <a:txBody>
                    <a:bodyPr/>
                    <a:lstStyle/>
                    <a:p>
                      <a:pPr algn="l">
                        <a:lnSpc>
                          <a:spcPct val="115000"/>
                        </a:lnSpc>
                        <a:spcAft>
                          <a:spcPts val="0"/>
                        </a:spcAft>
                      </a:pPr>
                      <a:r>
                        <a:rPr lang="ro-RO" sz="1600">
                          <a:latin typeface="Times New Roman"/>
                          <a:ea typeface="MS Mincho"/>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t-IT" sz="1600">
                          <a:latin typeface="Times New Roman"/>
                          <a:ea typeface="MS Mincho"/>
                          <a:cs typeface="Times New Roman"/>
                        </a:rPr>
                        <a:t>Sofer/Persoana responsabila curatenie</a:t>
                      </a:r>
                      <a:endParaRPr lang="ro-RO"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1800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284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a:latin typeface="Times New Roman"/>
                          <a:ea typeface="MS Mincho"/>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dirty="0">
                          <a:latin typeface="Times New Roman"/>
                          <a:ea typeface="MS Mincho"/>
                          <a:cs typeface="Times New Roman"/>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373">
                <a:tc>
                  <a:txBody>
                    <a:bodyPr/>
                    <a:lstStyle/>
                    <a:p>
                      <a:pPr algn="l">
                        <a:lnSpc>
                          <a:spcPct val="115000"/>
                        </a:lnSpc>
                        <a:spcAft>
                          <a:spcPts val="0"/>
                        </a:spcAft>
                      </a:pPr>
                      <a:endParaRPr lang="ro-RO"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o-RO" sz="1600" b="1" dirty="0">
                          <a:latin typeface="Times New Roman"/>
                          <a:ea typeface="MS Mincho"/>
                          <a:cs typeface="Times New Roman"/>
                        </a:rPr>
                        <a:t>TOTAL</a:t>
                      </a:r>
                      <a:endParaRPr lang="ro-RO"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o-RO" sz="1600" b="1">
                          <a:latin typeface="Times New Roman"/>
                          <a:ea typeface="MS Mincho"/>
                          <a:cs typeface="Times New Roman"/>
                        </a:rPr>
                        <a:t>53.300</a:t>
                      </a:r>
                      <a:endParaRPr lang="ro-RO"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b="1">
                          <a:latin typeface="Times New Roman"/>
                          <a:ea typeface="MS Mincho"/>
                          <a:cs typeface="Times New Roman"/>
                        </a:rPr>
                        <a:t>8421</a:t>
                      </a:r>
                      <a:endParaRPr lang="ro-RO"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b="1">
                          <a:latin typeface="Times New Roman"/>
                          <a:ea typeface="MS Mincho"/>
                          <a:cs typeface="Times New Roman"/>
                        </a:rPr>
                        <a:t>2772</a:t>
                      </a:r>
                      <a:endParaRPr lang="ro-RO"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b="1">
                          <a:latin typeface="Times New Roman"/>
                          <a:ea typeface="MS Mincho"/>
                          <a:cs typeface="Times New Roman"/>
                        </a:rPr>
                        <a:t>267</a:t>
                      </a:r>
                      <a:endParaRPr lang="ro-RO"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b="1">
                          <a:latin typeface="Times New Roman"/>
                          <a:ea typeface="MS Mincho"/>
                          <a:cs typeface="Times New Roman"/>
                        </a:rPr>
                        <a:t>453</a:t>
                      </a:r>
                      <a:endParaRPr lang="ro-RO"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b="1">
                          <a:latin typeface="Times New Roman"/>
                          <a:ea typeface="MS Mincho"/>
                          <a:cs typeface="Times New Roman"/>
                        </a:rPr>
                        <a:t>133</a:t>
                      </a:r>
                      <a:endParaRPr lang="ro-RO"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b="1">
                          <a:latin typeface="Times New Roman"/>
                          <a:ea typeface="MS Mincho"/>
                          <a:cs typeface="Times New Roman"/>
                        </a:rPr>
                        <a:t>85</a:t>
                      </a:r>
                      <a:endParaRPr lang="ro-RO"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o-RO" sz="1600" b="1" dirty="0">
                          <a:latin typeface="Times New Roman"/>
                          <a:ea typeface="MS Mincho"/>
                          <a:cs typeface="Times New Roman"/>
                        </a:rPr>
                        <a:t>12.126</a:t>
                      </a:r>
                      <a:endParaRPr lang="ro-RO"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81" name="Rectangle 1"/>
          <p:cNvSpPr>
            <a:spLocks noChangeArrowheads="1"/>
          </p:cNvSpPr>
          <p:nvPr/>
        </p:nvSpPr>
        <p:spPr bwMode="auto">
          <a:xfrm>
            <a:off x="0" y="0"/>
            <a:ext cx="121904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ja-JP" sz="13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a:t>
            </a:r>
            <a:endParaRPr kumimoji="0" lang="ro-RO" altLang="ja-JP"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606" y="304800"/>
            <a:ext cx="3691267" cy="461665"/>
          </a:xfrm>
          <a:prstGeom prst="rect">
            <a:avLst/>
          </a:prstGeom>
        </p:spPr>
        <p:txBody>
          <a:bodyPr wrap="none">
            <a:spAutoFit/>
          </a:bodyPr>
          <a:lstStyle/>
          <a:p>
            <a:pPr lvl="0"/>
            <a:r>
              <a:rPr lang="ro-RO" sz="2400" b="1" dirty="0" smtClean="0">
                <a:solidFill>
                  <a:prstClr val="black"/>
                </a:solidFill>
                <a:latin typeface="Times New Roman" panose="02020603050405020304" pitchFamily="18" charset="0"/>
                <a:cs typeface="Times New Roman" panose="02020603050405020304" pitchFamily="18" charset="0"/>
              </a:rPr>
              <a:t>6.1. Necesarul de finanţare</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6406" y="1066800"/>
            <a:ext cx="11734007" cy="2862322"/>
          </a:xfrm>
          <a:prstGeom prst="rect">
            <a:avLst/>
          </a:prstGeom>
        </p:spPr>
        <p:txBody>
          <a:bodyPr wrap="square">
            <a:spAutoFit/>
          </a:bodyPr>
          <a:lstStyle/>
          <a:p>
            <a:r>
              <a:rPr lang="ro-RO" sz="2000" u="sng" dirty="0" smtClean="0">
                <a:latin typeface="Times New Roman" panose="02020603050405020304" pitchFamily="18" charset="0"/>
                <a:ea typeface="MS Mincho" panose="02020609040205080304" pitchFamily="49" charset="-128"/>
              </a:rPr>
              <a:t>Cheltuielile cu salariaţii ale unităţii în lunile iunie- noiembrie:</a:t>
            </a:r>
            <a:endParaRPr lang="en-US" sz="2000" dirty="0" smtClean="0">
              <a:latin typeface="Times New Roman" panose="02020603050405020304" pitchFamily="18" charset="0"/>
              <a:ea typeface="MS Mincho" panose="02020609040205080304" pitchFamily="49" charset="-128"/>
            </a:endParaRPr>
          </a:p>
          <a:p>
            <a:r>
              <a:rPr lang="ro-RO" sz="2000" dirty="0" smtClean="0">
                <a:latin typeface="Times New Roman" panose="02020603050405020304" pitchFamily="18" charset="0"/>
                <a:ea typeface="MS Mincho" panose="02020609040205080304" pitchFamily="49" charset="-128"/>
              </a:rPr>
              <a:t> </a:t>
            </a:r>
            <a:endParaRPr lang="en-US" sz="2000" dirty="0" smtClean="0">
              <a:latin typeface="Times New Roman" panose="02020603050405020304" pitchFamily="18" charset="0"/>
              <a:ea typeface="MS Mincho" panose="02020609040205080304" pitchFamily="49" charset="-128"/>
            </a:endParaRPr>
          </a:p>
          <a:p>
            <a:r>
              <a:rPr lang="ro-RO" sz="2000" dirty="0" smtClean="0">
                <a:latin typeface="Times New Roman" panose="02020603050405020304" pitchFamily="18" charset="0"/>
                <a:ea typeface="MS Mincho" panose="02020609040205080304" pitchFamily="49" charset="-128"/>
              </a:rPr>
              <a:t>TOTAL:  53.300 lei + 12.126 lei = 65.426 lei/luna</a:t>
            </a:r>
            <a:endParaRPr lang="en-US" sz="2000" dirty="0" smtClean="0">
              <a:latin typeface="Times New Roman" panose="02020603050405020304" pitchFamily="18" charset="0"/>
              <a:ea typeface="MS Mincho" panose="02020609040205080304" pitchFamily="49" charset="-128"/>
            </a:endParaRPr>
          </a:p>
          <a:p>
            <a:r>
              <a:rPr lang="ro-RO" sz="2000" dirty="0" smtClean="0">
                <a:latin typeface="Times New Roman" panose="02020603050405020304" pitchFamily="18" charset="0"/>
                <a:ea typeface="MS Mincho" panose="02020609040205080304" pitchFamily="49" charset="-128"/>
              </a:rPr>
              <a:t> 65.426 lei x6 luni = 392.556 lei</a:t>
            </a:r>
            <a:endParaRPr lang="en-US" sz="2000" dirty="0" smtClean="0">
              <a:latin typeface="Times New Roman" panose="02020603050405020304" pitchFamily="18" charset="0"/>
              <a:ea typeface="MS Mincho" panose="02020609040205080304" pitchFamily="49" charset="-128"/>
            </a:endParaRPr>
          </a:p>
          <a:p>
            <a:r>
              <a:rPr lang="ro-RO" sz="2000" dirty="0" smtClean="0">
                <a:latin typeface="Times New Roman" panose="02020603050405020304" pitchFamily="18" charset="0"/>
                <a:ea typeface="MS Mincho" panose="02020609040205080304" pitchFamily="49" charset="-128"/>
              </a:rPr>
              <a:t> </a:t>
            </a:r>
            <a:endParaRPr lang="en-US" sz="2000" dirty="0" smtClean="0">
              <a:latin typeface="Times New Roman" panose="02020603050405020304" pitchFamily="18" charset="0"/>
              <a:ea typeface="MS Mincho" panose="02020609040205080304" pitchFamily="49" charset="-128"/>
            </a:endParaRPr>
          </a:p>
          <a:p>
            <a:r>
              <a:rPr lang="en-US" sz="2000" dirty="0" smtClean="0">
                <a:latin typeface="Times New Roman" panose="02020603050405020304" pitchFamily="18" charset="0"/>
                <a:ea typeface="MS Mincho" panose="02020609040205080304" pitchFamily="49" charset="-128"/>
              </a:rPr>
              <a:t>	</a:t>
            </a:r>
            <a:r>
              <a:rPr lang="ro-RO" sz="2000" u="sng" dirty="0" smtClean="0">
                <a:latin typeface="Times New Roman" panose="02020603050405020304" pitchFamily="18" charset="0"/>
                <a:ea typeface="MS Mincho" panose="02020609040205080304" pitchFamily="49" charset="-128"/>
              </a:rPr>
              <a:t>Cheltuieli cu salariile ale unitatii  in lunile decembrie-mai</a:t>
            </a:r>
            <a:endParaRPr lang="en-US" sz="2000" dirty="0" smtClean="0">
              <a:latin typeface="Times New Roman" panose="02020603050405020304" pitchFamily="18" charset="0"/>
              <a:ea typeface="MS Mincho" panose="02020609040205080304" pitchFamily="49" charset="-128"/>
            </a:endParaRPr>
          </a:p>
          <a:p>
            <a:r>
              <a:rPr lang="ro-RO" sz="2000" dirty="0" smtClean="0">
                <a:latin typeface="Times New Roman" panose="02020603050405020304" pitchFamily="18" charset="0"/>
                <a:ea typeface="MS Mincho" panose="02020609040205080304" pitchFamily="49" charset="-128"/>
              </a:rPr>
              <a:t> </a:t>
            </a:r>
            <a:r>
              <a:rPr lang="en-US" sz="2000" dirty="0" smtClean="0">
                <a:latin typeface="Times New Roman" panose="02020603050405020304" pitchFamily="18" charset="0"/>
                <a:ea typeface="MS Mincho" panose="02020609040205080304" pitchFamily="49" charset="-128"/>
              </a:rPr>
              <a:t>	</a:t>
            </a:r>
            <a:r>
              <a:rPr lang="ro-RO" sz="2000" dirty="0" smtClean="0">
                <a:latin typeface="Times New Roman" panose="02020603050405020304" pitchFamily="18" charset="0"/>
                <a:ea typeface="MS Mincho" panose="02020609040205080304" pitchFamily="49" charset="-128"/>
              </a:rPr>
              <a:t>Pentru perioada decembrie – mai personalul permanent va avea salariul diminuat cu 50% lucrand doar 4 ore pe zi. Exceptie fac patiserii si vanzatorul. Rezulta ca in aceasta perioada societatea va avea urmatoarele cheltuieli estimate cu salariile:</a:t>
            </a:r>
          </a:p>
        </p:txBody>
      </p:sp>
      <p:sp>
        <p:nvSpPr>
          <p:cNvPr id="4" name="Rectangle 3"/>
          <p:cNvSpPr/>
          <p:nvPr/>
        </p:nvSpPr>
        <p:spPr>
          <a:xfrm>
            <a:off x="456406" y="4038600"/>
            <a:ext cx="6092825" cy="1938992"/>
          </a:xfrm>
          <a:prstGeom prst="rect">
            <a:avLst/>
          </a:prstGeom>
        </p:spPr>
        <p:txBody>
          <a:bodyPr>
            <a:spAutoFit/>
          </a:bodyPr>
          <a:lstStyle/>
          <a:p>
            <a:pPr marR="0" lvl="0">
              <a:spcBef>
                <a:spcPts val="0"/>
              </a:spcBef>
              <a:spcAft>
                <a:spcPts val="0"/>
              </a:spcAft>
            </a:pPr>
            <a:r>
              <a:rPr lang="en-US" sz="2000" dirty="0" smtClean="0">
                <a:latin typeface="Times New Roman" panose="02020603050405020304" pitchFamily="18" charset="0"/>
                <a:ea typeface="MS Mincho" panose="02020609040205080304" pitchFamily="49" charset="-128"/>
              </a:rPr>
              <a:t>a.  </a:t>
            </a:r>
            <a:r>
              <a:rPr lang="ro-RO" sz="2000" dirty="0" smtClean="0">
                <a:latin typeface="Times New Roman" panose="02020603050405020304" pitchFamily="18" charset="0"/>
                <a:ea typeface="MS Mincho" panose="02020609040205080304" pitchFamily="49" charset="-128"/>
              </a:rPr>
              <a:t>7200 lei (cei 4 patiseri)+1800 lei(vanzatorul)+ 2.050 lei (contributiile aferente) = 11.050 lei plata 100%</a:t>
            </a:r>
            <a:endParaRPr lang="en-US" sz="2000" dirty="0" smtClean="0">
              <a:latin typeface="Times New Roman" panose="02020603050405020304" pitchFamily="18" charset="0"/>
              <a:ea typeface="MS Mincho" panose="02020609040205080304" pitchFamily="49" charset="-128"/>
            </a:endParaRPr>
          </a:p>
          <a:p>
            <a:r>
              <a:rPr lang="en-US" sz="2000" dirty="0" smtClean="0">
                <a:latin typeface="Times New Roman" panose="02020603050405020304" pitchFamily="18" charset="0"/>
                <a:ea typeface="MS Mincho" panose="02020609040205080304" pitchFamily="49" charset="-128"/>
              </a:rPr>
              <a:t>b.  </a:t>
            </a:r>
            <a:r>
              <a:rPr lang="ro-RO" sz="2000" dirty="0" smtClean="0">
                <a:latin typeface="Times New Roman" panose="02020603050405020304" pitchFamily="18" charset="0"/>
                <a:ea typeface="MS Mincho" panose="02020609040205080304" pitchFamily="49" charset="-128"/>
              </a:rPr>
              <a:t>44.300 lei (salariile personalului permanent)x50% +10.076 lei(contributiile aferente) x50%= 22.150+5.038 =27.188 lei</a:t>
            </a:r>
            <a:endParaRPr lang="en-US" sz="2000" dirty="0" smtClean="0">
              <a:latin typeface="Times New Roman" panose="02020603050405020304" pitchFamily="18" charset="0"/>
              <a:ea typeface="MS Mincho" panose="02020609040205080304" pitchFamily="49" charset="-128"/>
            </a:endParaRPr>
          </a:p>
          <a:p>
            <a:r>
              <a:rPr lang="ro-RO" sz="2000" dirty="0" smtClean="0">
                <a:latin typeface="Times New Roman" panose="02020603050405020304" pitchFamily="18" charset="0"/>
                <a:ea typeface="MS Mincho" panose="02020609040205080304" pitchFamily="49" charset="-128"/>
              </a:rPr>
              <a:t> ( 11.050 lei +27.188 lei )x6 = 38.238 lei x6 = 229.428 lei</a:t>
            </a:r>
            <a:endParaRPr lang="ro-RO" sz="2000" dirty="0"/>
          </a:p>
        </p:txBody>
      </p:sp>
      <p:pic>
        <p:nvPicPr>
          <p:cNvPr id="5" name="Picture 4"/>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406" y="304800"/>
            <a:ext cx="3691267" cy="461665"/>
          </a:xfrm>
          <a:prstGeom prst="rect">
            <a:avLst/>
          </a:prstGeom>
        </p:spPr>
        <p:txBody>
          <a:bodyPr wrap="none">
            <a:spAutoFit/>
          </a:bodyPr>
          <a:lstStyle/>
          <a:p>
            <a:pPr lvl="0"/>
            <a:r>
              <a:rPr lang="ro-RO" sz="2400" b="1" dirty="0" smtClean="0">
                <a:solidFill>
                  <a:prstClr val="black"/>
                </a:solidFill>
                <a:latin typeface="Times New Roman" panose="02020603050405020304" pitchFamily="18" charset="0"/>
                <a:cs typeface="Times New Roman" panose="02020603050405020304" pitchFamily="18" charset="0"/>
              </a:rPr>
              <a:t>6.1. Necesarul de finanţare</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6406" y="1066800"/>
            <a:ext cx="6092825" cy="1200329"/>
          </a:xfrm>
          <a:prstGeom prst="rect">
            <a:avLst/>
          </a:prstGeom>
        </p:spPr>
        <p:txBody>
          <a:bodyPr>
            <a:spAutoFit/>
          </a:bodyPr>
          <a:lstStyle/>
          <a:p>
            <a:r>
              <a:rPr lang="ro-RO" sz="2400" dirty="0" smtClean="0">
                <a:latin typeface="Times New Roman" panose="02020603050405020304" pitchFamily="18" charset="0"/>
                <a:ea typeface="MS Mincho" panose="02020609040205080304" pitchFamily="49" charset="-128"/>
              </a:rPr>
              <a:t>Total chetuieli cu salariile intr-un an:</a:t>
            </a:r>
            <a:endParaRPr lang="en-US" sz="2400" dirty="0" smtClean="0">
              <a:latin typeface="Times New Roman" panose="02020603050405020304" pitchFamily="18" charset="0"/>
              <a:ea typeface="MS Mincho" panose="02020609040205080304" pitchFamily="49" charset="-128"/>
            </a:endParaRPr>
          </a:p>
          <a:p>
            <a:r>
              <a:rPr lang="ro-RO" sz="2400" dirty="0" smtClean="0">
                <a:latin typeface="Times New Roman" panose="02020603050405020304" pitchFamily="18" charset="0"/>
                <a:ea typeface="MS Mincho" panose="02020609040205080304" pitchFamily="49" charset="-128"/>
              </a:rPr>
              <a:t> 392.556 lei + 229.428lei = </a:t>
            </a:r>
            <a:r>
              <a:rPr lang="ro-RO" sz="2400" u="sng" dirty="0" smtClean="0">
                <a:latin typeface="Times New Roman" panose="02020603050405020304" pitchFamily="18" charset="0"/>
                <a:ea typeface="MS Mincho" panose="02020609040205080304" pitchFamily="49" charset="-128"/>
              </a:rPr>
              <a:t>621.984</a:t>
            </a:r>
            <a:r>
              <a:rPr lang="ro-RO" sz="2400" dirty="0" smtClean="0">
                <a:latin typeface="Times New Roman" panose="02020603050405020304" pitchFamily="18" charset="0"/>
                <a:ea typeface="MS Mincho" panose="02020609040205080304" pitchFamily="49" charset="-128"/>
              </a:rPr>
              <a:t> lei</a:t>
            </a:r>
            <a:endParaRPr lang="en-US" sz="2400" dirty="0" smtClean="0">
              <a:latin typeface="Times New Roman" panose="02020603050405020304" pitchFamily="18" charset="0"/>
              <a:ea typeface="MS Mincho" panose="02020609040205080304" pitchFamily="49" charset="-128"/>
            </a:endParaRPr>
          </a:p>
          <a:p>
            <a:r>
              <a:rPr lang="ro-RO" sz="2400" dirty="0" smtClean="0">
                <a:latin typeface="Times New Roman" panose="02020603050405020304" pitchFamily="18" charset="0"/>
                <a:ea typeface="MS Mincho" panose="02020609040205080304" pitchFamily="49" charset="-128"/>
              </a:rPr>
              <a:t> </a:t>
            </a:r>
            <a:endParaRPr lang="ro-RO" sz="2400" dirty="0"/>
          </a:p>
        </p:txBody>
      </p:sp>
      <p:sp>
        <p:nvSpPr>
          <p:cNvPr id="4" name="Rectangle 3"/>
          <p:cNvSpPr/>
          <p:nvPr/>
        </p:nvSpPr>
        <p:spPr>
          <a:xfrm>
            <a:off x="3047206" y="2133600"/>
            <a:ext cx="5445914" cy="400110"/>
          </a:xfrm>
          <a:prstGeom prst="rect">
            <a:avLst/>
          </a:prstGeom>
        </p:spPr>
        <p:txBody>
          <a:bodyPr wrap="none">
            <a:spAutoFit/>
          </a:bodyPr>
          <a:lstStyle/>
          <a:p>
            <a:r>
              <a:rPr lang="ro-RO" sz="2000" b="1" u="sng" dirty="0" smtClean="0">
                <a:latin typeface="Times New Roman" panose="02020603050405020304" pitchFamily="18" charset="0"/>
                <a:ea typeface="MS Mincho" panose="02020609040205080304" pitchFamily="49" charset="-128"/>
              </a:rPr>
              <a:t>2.Alte cheltuieli necesare desfasurarii activitaţii</a:t>
            </a:r>
            <a:r>
              <a:rPr lang="en-US" sz="2000" b="1" u="sng" dirty="0" smtClean="0">
                <a:latin typeface="Times New Roman" panose="02020603050405020304" pitchFamily="18" charset="0"/>
                <a:ea typeface="MS Mincho" panose="02020609040205080304" pitchFamily="49" charset="-128"/>
              </a:rPr>
              <a:t>:</a:t>
            </a:r>
            <a:endParaRPr lang="ro-RO" sz="2000" dirty="0"/>
          </a:p>
        </p:txBody>
      </p:sp>
      <p:graphicFrame>
        <p:nvGraphicFramePr>
          <p:cNvPr id="5" name="Table 4"/>
          <p:cNvGraphicFramePr>
            <a:graphicFrameLocks noGrp="1"/>
          </p:cNvGraphicFramePr>
          <p:nvPr/>
        </p:nvGraphicFramePr>
        <p:xfrm>
          <a:off x="532606" y="3048000"/>
          <a:ext cx="8947149" cy="3258228"/>
        </p:xfrm>
        <a:graphic>
          <a:graphicData uri="http://schemas.openxmlformats.org/drawingml/2006/table">
            <a:tbl>
              <a:tblPr firstRow="1" firstCol="1" lastRow="1" lastCol="1" bandRow="1" bandCol="1"/>
              <a:tblGrid>
                <a:gridCol w="1464146"/>
                <a:gridCol w="2005050"/>
                <a:gridCol w="1688659"/>
                <a:gridCol w="1688659"/>
                <a:gridCol w="2100635"/>
              </a:tblGrid>
              <a:tr h="415864">
                <a:tc rowSpan="2">
                  <a:txBody>
                    <a:bodyPr/>
                    <a:lstStyle/>
                    <a:p>
                      <a:pPr marL="0" marR="0" algn="ctr">
                        <a:lnSpc>
                          <a:spcPct val="115000"/>
                        </a:lnSpc>
                        <a:spcBef>
                          <a:spcPts val="0"/>
                        </a:spcBef>
                        <a:spcAft>
                          <a:spcPts val="0"/>
                        </a:spcAft>
                      </a:pPr>
                      <a:r>
                        <a:rPr lang="it-IT" sz="1600" b="1" i="1" dirty="0">
                          <a:effectLst/>
                          <a:latin typeface="Times New Roman" panose="02020603050405020304" pitchFamily="18" charset="0"/>
                          <a:ea typeface="MS Mincho" panose="02020609040205080304" pitchFamily="49" charset="-128"/>
                          <a:cs typeface="Times New Roman" panose="02020603050405020304" pitchFamily="18" charset="0"/>
                        </a:rPr>
                        <a:t>Nr. Crt.</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it-IT" sz="1600" b="1" i="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it-IT" sz="1600" b="1" i="1" dirty="0">
                          <a:effectLst/>
                          <a:latin typeface="Times New Roman" panose="02020603050405020304" pitchFamily="18" charset="0"/>
                          <a:ea typeface="MS Mincho" panose="02020609040205080304" pitchFamily="49" charset="-128"/>
                          <a:cs typeface="Times New Roman" panose="02020603050405020304" pitchFamily="18" charset="0"/>
                        </a:rPr>
                        <a:t>Indicatori</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it-IT" sz="1600" b="1" i="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it-IT" sz="1600" b="1" i="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it-IT" sz="1600" b="1" i="1">
                          <a:effectLst/>
                          <a:latin typeface="Times New Roman" panose="02020603050405020304" pitchFamily="18" charset="0"/>
                          <a:ea typeface="MS Mincho" panose="02020609040205080304" pitchFamily="49" charset="-128"/>
                          <a:cs typeface="Times New Roman" panose="02020603050405020304" pitchFamily="18" charset="0"/>
                        </a:rPr>
                        <a:t>Perioada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15000"/>
                        </a:lnSpc>
                        <a:spcBef>
                          <a:spcPts val="0"/>
                        </a:spcBef>
                        <a:spcAft>
                          <a:spcPts val="0"/>
                        </a:spcAft>
                      </a:pPr>
                      <a:r>
                        <a:rPr lang="it-IT" sz="1600" b="1" i="1">
                          <a:effectLst/>
                          <a:latin typeface="Times New Roman" panose="02020603050405020304" pitchFamily="18" charset="0"/>
                          <a:ea typeface="MS Mincho" panose="02020609040205080304" pitchFamily="49" charset="-128"/>
                          <a:cs typeface="Times New Roman" panose="02020603050405020304" pitchFamily="18" charset="0"/>
                        </a:rPr>
                        <a:t>Total/an</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94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it-IT" sz="1600" b="1" i="1" dirty="0">
                          <a:effectLst/>
                          <a:latin typeface="Times New Roman" panose="02020603050405020304" pitchFamily="18" charset="0"/>
                          <a:ea typeface="MS Mincho" panose="02020609040205080304" pitchFamily="49" charset="-128"/>
                          <a:cs typeface="Times New Roman" panose="02020603050405020304" pitchFamily="18" charset="0"/>
                        </a:rPr>
                        <a:t>iunie - noiembrie</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t-IT" sz="1600" b="1" i="1" dirty="0">
                          <a:effectLst/>
                          <a:latin typeface="Times New Roman" panose="02020603050405020304" pitchFamily="18" charset="0"/>
                          <a:ea typeface="MS Mincho" panose="02020609040205080304" pitchFamily="49" charset="-128"/>
                          <a:cs typeface="Times New Roman" panose="02020603050405020304" pitchFamily="18" charset="0"/>
                        </a:rPr>
                        <a:t>decembrie-mai</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184810">
                <a:tc>
                  <a:txBody>
                    <a:bodyPr/>
                    <a:lstStyle/>
                    <a:p>
                      <a:pPr marL="0" marR="0">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it-IT" sz="1600" dirty="0">
                          <a:effectLst/>
                          <a:latin typeface="Times New Roman" panose="02020603050405020304" pitchFamily="18" charset="0"/>
                          <a:ea typeface="MS Mincho" panose="02020609040205080304" pitchFamily="49" charset="-128"/>
                          <a:cs typeface="Times New Roman" panose="02020603050405020304" pitchFamily="18" charset="0"/>
                        </a:rPr>
                        <a:t>Materia prima ( zahar, ulei, faina etc)</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27.500lei /lunax6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=165.000lei</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6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600" dirty="0">
                          <a:effectLst/>
                          <a:latin typeface="Times New Roman" panose="02020603050405020304" pitchFamily="18" charset="0"/>
                          <a:ea typeface="MS Mincho" panose="02020609040205080304" pitchFamily="49" charset="-128"/>
                          <a:cs typeface="Times New Roman" panose="02020603050405020304" pitchFamily="18" charset="0"/>
                        </a:rPr>
                        <a:t>165.000 lei</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608">
                <a:tc>
                  <a:txBody>
                    <a:bodyPr/>
                    <a:lstStyle/>
                    <a:p>
                      <a:pPr marL="0" marR="0">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 Energie</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1000lei/luna x6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=6.000lei</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250lei / luna x 6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=1.500 lei</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600" dirty="0">
                          <a:effectLst/>
                          <a:latin typeface="Times New Roman" panose="02020603050405020304" pitchFamily="18" charset="0"/>
                          <a:ea typeface="MS Mincho" panose="02020609040205080304" pitchFamily="49" charset="-128"/>
                          <a:cs typeface="Times New Roman" panose="02020603050405020304" pitchFamily="18" charset="0"/>
                        </a:rPr>
                        <a:t>7.500lei</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1206" y="304800"/>
            <a:ext cx="3733800" cy="461665"/>
          </a:xfrm>
          <a:prstGeom prst="rect">
            <a:avLst/>
          </a:prstGeom>
        </p:spPr>
        <p:txBody>
          <a:bodyPr wrap="square">
            <a:spAutoFit/>
          </a:bodyPr>
          <a:lstStyle/>
          <a:p>
            <a:pPr lvl="0"/>
            <a:r>
              <a:rPr lang="ro-RO" sz="2400" b="1" dirty="0" smtClean="0">
                <a:solidFill>
                  <a:prstClr val="black"/>
                </a:solidFill>
                <a:latin typeface="Times New Roman" panose="02020603050405020304" pitchFamily="18" charset="0"/>
                <a:cs typeface="Times New Roman" panose="02020603050405020304" pitchFamily="18" charset="0"/>
              </a:rPr>
              <a:t>6.1. Necesarul de finanţare</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532606" y="4191000"/>
            <a:ext cx="6092825" cy="1200329"/>
          </a:xfrm>
          <a:prstGeom prst="rect">
            <a:avLst/>
          </a:prstGeom>
        </p:spPr>
        <p:txBody>
          <a:bodyPr>
            <a:spAutoFit/>
          </a:bodyPr>
          <a:lstStyle/>
          <a:p>
            <a:r>
              <a:rPr lang="ro-RO" sz="2400" i="1" dirty="0" smtClean="0">
                <a:latin typeface="Times New Roman" panose="02020603050405020304" pitchFamily="18" charset="0"/>
                <a:ea typeface="MS Mincho" panose="02020609040205080304" pitchFamily="49" charset="-128"/>
              </a:rPr>
              <a:t>TOTAL CHELTUIELI PE AN:</a:t>
            </a:r>
            <a:endParaRPr lang="en-US" sz="2400" dirty="0" smtClean="0">
              <a:latin typeface="Times New Roman" panose="02020603050405020304" pitchFamily="18" charset="0"/>
              <a:ea typeface="MS Mincho" panose="02020609040205080304" pitchFamily="49" charset="-128"/>
            </a:endParaRPr>
          </a:p>
          <a:p>
            <a:r>
              <a:rPr lang="ro-RO" sz="2400" i="1" dirty="0" smtClean="0">
                <a:latin typeface="Times New Roman" panose="02020603050405020304" pitchFamily="18" charset="0"/>
                <a:ea typeface="MS Mincho" panose="02020609040205080304" pitchFamily="49" charset="-128"/>
              </a:rPr>
              <a:t> </a:t>
            </a:r>
            <a:r>
              <a:rPr lang="ro-RO" sz="2400" dirty="0" smtClean="0">
                <a:latin typeface="Times New Roman" panose="02020603050405020304" pitchFamily="18" charset="0"/>
                <a:ea typeface="MS Mincho" panose="02020609040205080304" pitchFamily="49" charset="-128"/>
              </a:rPr>
              <a:t>621.984 lei + 217.900lei = </a:t>
            </a:r>
            <a:r>
              <a:rPr lang="ro-RO" sz="2400" u="sng" dirty="0" smtClean="0">
                <a:latin typeface="Times New Roman" panose="02020603050405020304" pitchFamily="18" charset="0"/>
                <a:ea typeface="MS Mincho" panose="02020609040205080304" pitchFamily="49" charset="-128"/>
              </a:rPr>
              <a:t>839.884 lei</a:t>
            </a:r>
            <a:r>
              <a:rPr lang="ro-RO" sz="2400" dirty="0" smtClean="0">
                <a:latin typeface="Times New Roman" panose="02020603050405020304" pitchFamily="18" charset="0"/>
                <a:ea typeface="MS Mincho" panose="02020609040205080304" pitchFamily="49" charset="-128"/>
              </a:rPr>
              <a:t> </a:t>
            </a:r>
            <a:endParaRPr lang="en-US" sz="2400" dirty="0" smtClean="0">
              <a:latin typeface="Times New Roman" panose="02020603050405020304" pitchFamily="18" charset="0"/>
              <a:ea typeface="MS Mincho" panose="02020609040205080304" pitchFamily="49" charset="-128"/>
            </a:endParaRPr>
          </a:p>
          <a:p>
            <a:r>
              <a:rPr lang="ro-RO" sz="2400" b="1" i="1" dirty="0" smtClean="0">
                <a:latin typeface="Times New Roman" panose="02020603050405020304" pitchFamily="18" charset="0"/>
                <a:ea typeface="MS Mincho" panose="02020609040205080304" pitchFamily="49" charset="-128"/>
              </a:rPr>
              <a:t> </a:t>
            </a:r>
            <a:endParaRPr lang="en-US" sz="2400" dirty="0">
              <a:latin typeface="Times New Roman" panose="02020603050405020304" pitchFamily="18" charset="0"/>
              <a:ea typeface="MS Mincho" panose="02020609040205080304" pitchFamily="49" charset="-128"/>
            </a:endParaRPr>
          </a:p>
        </p:txBody>
      </p:sp>
      <p:graphicFrame>
        <p:nvGraphicFramePr>
          <p:cNvPr id="6" name="Table 5"/>
          <p:cNvGraphicFramePr>
            <a:graphicFrameLocks noGrp="1"/>
          </p:cNvGraphicFramePr>
          <p:nvPr/>
        </p:nvGraphicFramePr>
        <p:xfrm>
          <a:off x="685006" y="1524000"/>
          <a:ext cx="8915400" cy="2107492"/>
        </p:xfrm>
        <a:graphic>
          <a:graphicData uri="http://schemas.openxmlformats.org/drawingml/2006/table">
            <a:tbl>
              <a:tblPr firstRow="1" firstCol="1" lastRow="1" lastCol="1" bandRow="1" bandCol="1"/>
              <a:tblGrid>
                <a:gridCol w="567565"/>
                <a:gridCol w="2327015"/>
                <a:gridCol w="1699254"/>
                <a:gridCol w="1959818"/>
                <a:gridCol w="2361748"/>
              </a:tblGrid>
              <a:tr h="773330">
                <a:tc>
                  <a:txBody>
                    <a:bodyPr/>
                    <a:lstStyle/>
                    <a:p>
                      <a:pPr marL="0" marR="0">
                        <a:lnSpc>
                          <a:spcPct val="115000"/>
                        </a:lnSpc>
                        <a:spcBef>
                          <a:spcPts val="0"/>
                        </a:spcBef>
                        <a:spcAft>
                          <a:spcPts val="0"/>
                        </a:spcAft>
                      </a:pPr>
                      <a:r>
                        <a:rPr lang="it-IT" sz="1600" dirty="0">
                          <a:effectLst/>
                          <a:latin typeface="Times New Roman" panose="02020603050405020304" pitchFamily="18" charset="0"/>
                          <a:ea typeface="MS Mincho" panose="02020609040205080304" pitchFamily="49" charset="-128"/>
                          <a:cs typeface="Times New Roman" panose="02020603050405020304" pitchFamily="18" charset="0"/>
                        </a:rPr>
                        <a:t>4.</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it-IT" sz="1600" dirty="0">
                          <a:effectLst/>
                          <a:latin typeface="Times New Roman" panose="02020603050405020304" pitchFamily="18" charset="0"/>
                          <a:ea typeface="MS Mincho" panose="02020609040205080304" pitchFamily="49" charset="-128"/>
                          <a:cs typeface="Times New Roman" panose="02020603050405020304" pitchFamily="18" charset="0"/>
                        </a:rPr>
                        <a:t>Gaz</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600" dirty="0">
                          <a:effectLst/>
                          <a:latin typeface="Times New Roman" panose="02020603050405020304" pitchFamily="18" charset="0"/>
                          <a:ea typeface="MS Mincho" panose="02020609040205080304" pitchFamily="49" charset="-128"/>
                          <a:cs typeface="Times New Roman" panose="02020603050405020304" pitchFamily="18" charset="0"/>
                        </a:rPr>
                        <a:t>1.500lei/luna x 6</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it-IT" sz="1600" dirty="0">
                          <a:effectLst/>
                          <a:latin typeface="Times New Roman" panose="02020603050405020304" pitchFamily="18" charset="0"/>
                          <a:ea typeface="MS Mincho" panose="02020609040205080304" pitchFamily="49" charset="-128"/>
                          <a:cs typeface="Times New Roman" panose="02020603050405020304" pitchFamily="18" charset="0"/>
                        </a:rPr>
                        <a:t>=9.000 lei</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500lei/luna x6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=3.000 lei</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1.200 lei</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330">
                <a:tc>
                  <a:txBody>
                    <a:bodyPr/>
                    <a:lstStyle/>
                    <a:p>
                      <a:pPr marL="0" marR="0">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5.</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Alte cheltuieli (telefon, birotica , asigurari ,etc)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600" dirty="0">
                          <a:effectLst/>
                          <a:latin typeface="Times New Roman" panose="02020603050405020304" pitchFamily="18" charset="0"/>
                          <a:ea typeface="MS Mincho" panose="02020609040205080304" pitchFamily="49" charset="-128"/>
                          <a:cs typeface="Times New Roman" panose="02020603050405020304" pitchFamily="18" charset="0"/>
                        </a:rPr>
                        <a:t>500lei / luna x 6</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it-IT" sz="1600" dirty="0">
                          <a:effectLst/>
                          <a:latin typeface="Times New Roman" panose="02020603050405020304" pitchFamily="18" charset="0"/>
                          <a:ea typeface="MS Mincho" panose="02020609040205080304" pitchFamily="49" charset="-128"/>
                          <a:cs typeface="Times New Roman" panose="02020603050405020304" pitchFamily="18" charset="0"/>
                        </a:rPr>
                        <a:t>=3.000lei</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600" dirty="0">
                          <a:effectLst/>
                          <a:latin typeface="Times New Roman" panose="02020603050405020304" pitchFamily="18" charset="0"/>
                          <a:ea typeface="MS Mincho" panose="02020609040205080304" pitchFamily="49" charset="-128"/>
                          <a:cs typeface="Times New Roman" panose="02020603050405020304" pitchFamily="18" charset="0"/>
                        </a:rPr>
                        <a:t>250lei/luna x 6</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0"/>
                        </a:spcAft>
                      </a:pPr>
                      <a:r>
                        <a:rPr lang="it-IT" sz="1600" dirty="0">
                          <a:effectLst/>
                          <a:latin typeface="Times New Roman" panose="02020603050405020304" pitchFamily="18" charset="0"/>
                          <a:ea typeface="MS Mincho" panose="02020609040205080304" pitchFamily="49" charset="-128"/>
                          <a:cs typeface="Times New Roman" panose="02020603050405020304" pitchFamily="18" charset="0"/>
                        </a:rPr>
                        <a:t>=1.500lei</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4.500 lei</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77">
                <a:tc>
                  <a:txBody>
                    <a:bodyPr/>
                    <a:lstStyle/>
                    <a:p>
                      <a:pPr marL="0" marR="0">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Ambalaje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28.000 lei</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6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6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77">
                <a:tc>
                  <a:txBody>
                    <a:bodyPr/>
                    <a:lstStyle/>
                    <a:p>
                      <a:pPr marL="0" marR="0">
                        <a:lnSpc>
                          <a:spcPct val="115000"/>
                        </a:lnSpc>
                        <a:spcBef>
                          <a:spcPts val="0"/>
                        </a:spcBef>
                        <a:spcAft>
                          <a:spcPts val="0"/>
                        </a:spcAft>
                      </a:pPr>
                      <a:r>
                        <a:rPr lang="it-IT" sz="160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it-IT" sz="1600" b="1" dirty="0">
                          <a:effectLst/>
                          <a:latin typeface="Times New Roman" panose="02020603050405020304" pitchFamily="18" charset="0"/>
                          <a:ea typeface="MS Mincho" panose="02020609040205080304" pitchFamily="49" charset="-128"/>
                          <a:cs typeface="Times New Roman" panose="02020603050405020304" pitchFamily="18" charset="0"/>
                        </a:rPr>
                        <a:t>TOTAL</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600" b="1">
                          <a:effectLst/>
                          <a:latin typeface="Times New Roman" panose="02020603050405020304" pitchFamily="18" charset="0"/>
                          <a:ea typeface="MS Mincho" panose="02020609040205080304" pitchFamily="49" charset="-128"/>
                          <a:cs typeface="Times New Roman" panose="02020603050405020304" pitchFamily="18" charset="0"/>
                        </a:rPr>
                        <a:t>211.000 lei</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t-IT" sz="1600" b="1">
                          <a:effectLst/>
                          <a:latin typeface="Times New Roman" panose="02020603050405020304" pitchFamily="18" charset="0"/>
                          <a:ea typeface="MS Mincho" panose="02020609040205080304" pitchFamily="49" charset="-128"/>
                          <a:cs typeface="Times New Roman" panose="02020603050405020304" pitchFamily="18" charset="0"/>
                        </a:rPr>
                        <a:t>6.900 lei</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it-IT" sz="1600" b="1" dirty="0">
                          <a:effectLst/>
                          <a:latin typeface="Times New Roman" panose="02020603050405020304" pitchFamily="18" charset="0"/>
                          <a:ea typeface="MS Mincho" panose="02020609040205080304" pitchFamily="49" charset="-128"/>
                          <a:cs typeface="Times New Roman" panose="02020603050405020304" pitchFamily="18" charset="0"/>
                        </a:rPr>
                        <a:t>217.900 lei</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6"/>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006" y="1219200"/>
            <a:ext cx="4490332" cy="400110"/>
          </a:xfrm>
          <a:prstGeom prst="rect">
            <a:avLst/>
          </a:prstGeom>
        </p:spPr>
        <p:txBody>
          <a:bodyPr wrap="none">
            <a:spAutoFit/>
          </a:bodyPr>
          <a:lstStyle/>
          <a:p>
            <a:pPr marL="1828800" marR="0" indent="457200">
              <a:spcBef>
                <a:spcPts val="0"/>
              </a:spcBef>
              <a:spcAft>
                <a:spcPts val="0"/>
              </a:spcAft>
            </a:pPr>
            <a:r>
              <a:rPr lang="ro-RO" sz="2000" b="1" i="1" dirty="0" smtClean="0">
                <a:latin typeface="Times New Roman" panose="02020603050405020304" pitchFamily="18" charset="0"/>
                <a:ea typeface="MS Mincho" panose="02020609040205080304" pitchFamily="49" charset="-128"/>
              </a:rPr>
              <a:t>Situaţia financiară</a:t>
            </a:r>
            <a:endParaRPr lang="en-US" sz="1600" dirty="0">
              <a:latin typeface="Times New Roman" panose="02020603050405020304" pitchFamily="18" charset="0"/>
              <a:ea typeface="MS Mincho" panose="02020609040205080304" pitchFamily="49" charset="-128"/>
            </a:endParaRPr>
          </a:p>
        </p:txBody>
      </p:sp>
      <p:sp>
        <p:nvSpPr>
          <p:cNvPr id="3" name="Rectangle 2"/>
          <p:cNvSpPr/>
          <p:nvPr/>
        </p:nvSpPr>
        <p:spPr>
          <a:xfrm>
            <a:off x="608806" y="533400"/>
            <a:ext cx="3691267" cy="461665"/>
          </a:xfrm>
          <a:prstGeom prst="rect">
            <a:avLst/>
          </a:prstGeom>
        </p:spPr>
        <p:txBody>
          <a:bodyPr wrap="none">
            <a:spAutoFit/>
          </a:bodyPr>
          <a:lstStyle/>
          <a:p>
            <a:pPr lvl="0"/>
            <a:r>
              <a:rPr lang="ro-RO" sz="2400" b="1" dirty="0" smtClean="0">
                <a:solidFill>
                  <a:prstClr val="black"/>
                </a:solidFill>
                <a:latin typeface="Times New Roman" panose="02020603050405020304" pitchFamily="18" charset="0"/>
                <a:cs typeface="Times New Roman" panose="02020603050405020304" pitchFamily="18" charset="0"/>
              </a:rPr>
              <a:t>6.1. Necesarul de finanţare</a:t>
            </a:r>
            <a:endParaRPr lang="en-US" sz="2400" dirty="0">
              <a:solidFill>
                <a:prstClr val="black"/>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29106962"/>
              </p:ext>
            </p:extLst>
          </p:nvPr>
        </p:nvGraphicFramePr>
        <p:xfrm>
          <a:off x="1904206" y="2057400"/>
          <a:ext cx="5623560" cy="2804160"/>
        </p:xfrm>
        <a:graphic>
          <a:graphicData uri="http://schemas.openxmlformats.org/drawingml/2006/table">
            <a:tbl>
              <a:tblPr firstRow="1" firstCol="1" lastRow="1" lastCol="1" bandRow="1" bandCol="1"/>
              <a:tblGrid>
                <a:gridCol w="2811780"/>
                <a:gridCol w="2811780"/>
              </a:tblGrid>
              <a:tr h="0">
                <a:tc>
                  <a:txBody>
                    <a:bodyPr/>
                    <a:lstStyle/>
                    <a:p>
                      <a:pPr marL="0" marR="0" algn="ctr">
                        <a:lnSpc>
                          <a:spcPct val="115000"/>
                        </a:lnSpc>
                        <a:spcBef>
                          <a:spcPts val="0"/>
                        </a:spcBef>
                        <a:spcAft>
                          <a:spcPts val="0"/>
                        </a:spcAft>
                      </a:pPr>
                      <a:r>
                        <a:rPr lang="ro-RO" sz="2000" b="1" i="1" dirty="0">
                          <a:effectLst/>
                          <a:latin typeface="Times New Roman" panose="02020603050405020304" pitchFamily="18" charset="0"/>
                          <a:ea typeface="MS Mincho" panose="02020609040205080304" pitchFamily="49" charset="-128"/>
                          <a:cs typeface="Times New Roman" panose="02020603050405020304" pitchFamily="18" charset="0"/>
                        </a:rPr>
                        <a:t>INDICATORI</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2000" b="1" i="1">
                          <a:effectLst/>
                          <a:latin typeface="Times New Roman" panose="02020603050405020304" pitchFamily="18" charset="0"/>
                          <a:ea typeface="MS Mincho" panose="02020609040205080304" pitchFamily="49" charset="-128"/>
                          <a:cs typeface="Times New Roman" panose="02020603050405020304" pitchFamily="18" charset="0"/>
                        </a:rPr>
                        <a:t>Suma(lei)</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15000"/>
                        </a:lnSpc>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Capital</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200.000</a:t>
                      </a:r>
                      <a:endParaRPr lang="en-US" sz="1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15000"/>
                        </a:lnSpc>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Suma necesară pentru a lansa şi finanţa afacerea pe primele 3 luni</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222.000</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15000"/>
                        </a:lnSpc>
                        <a:spcBef>
                          <a:spcPts val="0"/>
                        </a:spcBef>
                        <a:spcAft>
                          <a:spcPts val="0"/>
                        </a:spcAft>
                      </a:pPr>
                      <a:r>
                        <a:rPr lang="ro-RO" sz="2000">
                          <a:effectLst/>
                          <a:latin typeface="Times New Roman" panose="02020603050405020304" pitchFamily="18" charset="0"/>
                          <a:ea typeface="MS Mincho" panose="02020609040205080304" pitchFamily="49" charset="-128"/>
                          <a:cs typeface="Times New Roman" panose="02020603050405020304" pitchFamily="18" charset="0"/>
                        </a:rPr>
                        <a:t>Venituri pe 3 ani</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2.790.000</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15000"/>
                        </a:lnSpc>
                        <a:spcBef>
                          <a:spcPts val="0"/>
                        </a:spcBef>
                        <a:spcAft>
                          <a:spcPts val="0"/>
                        </a:spcAft>
                      </a:pPr>
                      <a:r>
                        <a:rPr lang="ro-RO" sz="2000">
                          <a:effectLst/>
                          <a:latin typeface="Times New Roman" panose="02020603050405020304" pitchFamily="18" charset="0"/>
                          <a:ea typeface="MS Mincho" panose="02020609040205080304" pitchFamily="49" charset="-128"/>
                          <a:cs typeface="Times New Roman" panose="02020603050405020304" pitchFamily="18" charset="0"/>
                        </a:rPr>
                        <a:t>Cheltuieli pe 3 ani</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2.519.652</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15000"/>
                        </a:lnSpc>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Profit după 3 ani</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2000" dirty="0">
                          <a:effectLst/>
                          <a:latin typeface="Times New Roman" panose="02020603050405020304" pitchFamily="18" charset="0"/>
                          <a:ea typeface="MS Mincho" panose="02020609040205080304" pitchFamily="49" charset="-128"/>
                          <a:cs typeface="Times New Roman" panose="02020603050405020304" pitchFamily="18" charset="0"/>
                        </a:rPr>
                        <a:t>270.348 impozabil</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1107" y="1447800"/>
            <a:ext cx="10971372" cy="3886200"/>
          </a:xfrm>
        </p:spPr>
        <p:txBody>
          <a:bodyPr>
            <a:noAutofit/>
          </a:bodyPr>
          <a:lstStyle/>
          <a:p>
            <a:pPr>
              <a:buNone/>
            </a:pPr>
            <a:r>
              <a:rPr lang="es-ES" sz="2000" b="1" dirty="0" smtClean="0">
                <a:latin typeface="Times New Roman" pitchFamily="18" charset="0"/>
                <a:cs typeface="Times New Roman" pitchFamily="18" charset="0"/>
              </a:rPr>
              <a:t>		</a:t>
            </a:r>
            <a:r>
              <a:rPr lang="es-ES" sz="2000" b="1" dirty="0" err="1" smtClean="0">
                <a:latin typeface="Times New Roman" pitchFamily="18" charset="0"/>
                <a:cs typeface="Times New Roman" pitchFamily="18" charset="0"/>
              </a:rPr>
              <a:t>Angaja</a:t>
            </a:r>
            <a:r>
              <a:rPr lang="ro-RO" sz="2000" b="1" dirty="0">
                <a:latin typeface="Times New Roman" pitchFamily="18" charset="0"/>
                <a:cs typeface="Times New Roman" pitchFamily="18" charset="0"/>
              </a:rPr>
              <a:t>ţii </a:t>
            </a:r>
            <a:r>
              <a:rPr lang="ro-RO" sz="2000" dirty="0">
                <a:latin typeface="Times New Roman" pitchFamily="18" charset="0"/>
                <a:cs typeface="Times New Roman" pitchFamily="18" charset="0"/>
              </a:rPr>
              <a:t>societăţii au fost selectaţi în funcţie de pregătirea profesională, abilităţi, dar şi în funcţie de capacitatea lor de a respecta criterii de</a:t>
            </a:r>
            <a:r>
              <a:rPr lang="es-ES" sz="2000" dirty="0">
                <a:latin typeface="Times New Roman" pitchFamily="18" charset="0"/>
                <a:cs typeface="Times New Roman" pitchFamily="18" charset="0"/>
              </a:rPr>
              <a:t>: comunicare, </a:t>
            </a:r>
            <a:r>
              <a:rPr lang="es-ES" sz="2000" dirty="0" err="1">
                <a:latin typeface="Times New Roman" pitchFamily="18" charset="0"/>
                <a:cs typeface="Times New Roman" pitchFamily="18" charset="0"/>
              </a:rPr>
              <a:t>corectitudine</a:t>
            </a:r>
            <a:r>
              <a:rPr lang="es-ES" sz="2000" dirty="0">
                <a:latin typeface="Times New Roman" pitchFamily="18" charset="0"/>
                <a:cs typeface="Times New Roman" pitchFamily="18" charset="0"/>
              </a:rPr>
              <a:t>, </a:t>
            </a:r>
            <a:r>
              <a:rPr lang="es-ES" sz="2000" dirty="0" err="1">
                <a:latin typeface="Times New Roman" pitchFamily="18" charset="0"/>
                <a:cs typeface="Times New Roman" pitchFamily="18" charset="0"/>
              </a:rPr>
              <a:t>amabilitate</a:t>
            </a:r>
            <a:r>
              <a:rPr lang="es-ES" sz="2000" dirty="0">
                <a:latin typeface="Times New Roman" pitchFamily="18" charset="0"/>
                <a:cs typeface="Times New Roman" pitchFamily="18" charset="0"/>
              </a:rPr>
              <a:t>. </a:t>
            </a:r>
            <a:r>
              <a:rPr lang="pt-BR" sz="2000" dirty="0">
                <a:latin typeface="Times New Roman" pitchFamily="18" charset="0"/>
                <a:cs typeface="Times New Roman" pitchFamily="18" charset="0"/>
              </a:rPr>
              <a:t>Numarul lor este de 27 persoane. Menționăm că datorită specificului activității noastre personalul este angajat pe perioadă determinată și nedeterminată în funcție de postul ocupat</a:t>
            </a:r>
            <a:r>
              <a:rPr lang="pt-BR" sz="2000" dirty="0" smtClean="0">
                <a:latin typeface="Times New Roman" pitchFamily="18" charset="0"/>
                <a:cs typeface="Times New Roman" pitchFamily="18" charset="0"/>
              </a:rPr>
              <a:t>.</a:t>
            </a:r>
          </a:p>
          <a:p>
            <a:pPr>
              <a:buNone/>
            </a:pPr>
            <a:endParaRPr lang="en-US" sz="2000" dirty="0">
              <a:latin typeface="Times New Roman" pitchFamily="18" charset="0"/>
              <a:cs typeface="Times New Roman" pitchFamily="18" charset="0"/>
            </a:endParaRPr>
          </a:p>
          <a:p>
            <a:pPr>
              <a:buNone/>
            </a:pPr>
            <a:r>
              <a:rPr lang="pt-BR" sz="2000" b="1" dirty="0" smtClean="0">
                <a:latin typeface="Times New Roman" pitchFamily="18" charset="0"/>
                <a:cs typeface="Times New Roman" pitchFamily="18" charset="0"/>
              </a:rPr>
              <a:t>		Produsele </a:t>
            </a:r>
            <a:r>
              <a:rPr lang="pt-BR" sz="2000" dirty="0">
                <a:latin typeface="Times New Roman" pitchFamily="18" charset="0"/>
                <a:cs typeface="Times New Roman" pitchFamily="18" charset="0"/>
              </a:rPr>
              <a:t>BIO-GRAM sunt de o calitate superioar</a:t>
            </a:r>
            <a:r>
              <a:rPr lang="ro-RO" sz="2000" dirty="0">
                <a:latin typeface="Times New Roman" pitchFamily="18" charset="0"/>
                <a:cs typeface="Times New Roman" pitchFamily="18" charset="0"/>
              </a:rPr>
              <a:t>ă atrăgând numeroşi clienţi cu ajutorul gustului şi reţetelor tradiţionale păstrate doar de societatea noastră. Numărul potenţialilor clienţi este de 450 clienţi/luna individuali şi 15 clienţi societăţi comerciale</a:t>
            </a:r>
            <a:endParaRPr lang="en-US" sz="2000" dirty="0">
              <a:latin typeface="Times New Roman" pitchFamily="18" charset="0"/>
              <a:cs typeface="Times New Roman" pitchFamily="18" charset="0"/>
            </a:endParaRPr>
          </a:p>
          <a:p>
            <a:pPr>
              <a:buNone/>
            </a:pPr>
            <a:r>
              <a:rPr lang="ro-RO"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		</a:t>
            </a:r>
            <a:r>
              <a:rPr lang="ro-RO" sz="2000" b="1" dirty="0" smtClean="0">
                <a:latin typeface="Times New Roman" pitchFamily="18" charset="0"/>
                <a:cs typeface="Times New Roman" pitchFamily="18" charset="0"/>
              </a:rPr>
              <a:t>Promovarea</a:t>
            </a:r>
            <a:r>
              <a:rPr lang="ro-RO" sz="2000" dirty="0" smtClean="0">
                <a:latin typeface="Times New Roman" pitchFamily="18" charset="0"/>
                <a:cs typeface="Times New Roman" pitchFamily="18" charset="0"/>
              </a:rPr>
              <a:t> </a:t>
            </a:r>
            <a:r>
              <a:rPr lang="ro-RO" sz="2000" dirty="0">
                <a:latin typeface="Times New Roman" pitchFamily="18" charset="0"/>
                <a:cs typeface="Times New Roman" pitchFamily="18" charset="0"/>
              </a:rPr>
              <a:t>serviciilor oferite se realizează cu ajutorul mai multor instrumente şi anume: publicitate prin mass-media, anunţ în ziar, cataloage, pliante, afişe, s.a. .</a:t>
            </a:r>
            <a:endParaRPr lang="en-US" sz="2000" dirty="0">
              <a:latin typeface="Times New Roman" pitchFamily="18" charset="0"/>
              <a:cs typeface="Times New Roman" pitchFamily="18" charset="0"/>
            </a:endParaRPr>
          </a:p>
          <a:p>
            <a:endParaRPr lang="en-US" sz="900" dirty="0"/>
          </a:p>
        </p:txBody>
      </p:sp>
      <p:sp>
        <p:nvSpPr>
          <p:cNvPr id="6" name="TextBox 5"/>
          <p:cNvSpPr txBox="1"/>
          <p:nvPr/>
        </p:nvSpPr>
        <p:spPr>
          <a:xfrm>
            <a:off x="1" y="228600"/>
            <a:ext cx="12190413" cy="707886"/>
          </a:xfrm>
          <a:prstGeom prst="rect">
            <a:avLst/>
          </a:prstGeom>
          <a:noFill/>
        </p:spPr>
        <p:txBody>
          <a:bodyPr wrap="square" rtlCol="0">
            <a:spAutoFit/>
          </a:bodyPr>
          <a:lstStyle/>
          <a:p>
            <a:pPr algn="ctr"/>
            <a:r>
              <a:rPr lang="en-US" sz="4000" b="1" dirty="0" smtClean="0">
                <a:solidFill>
                  <a:srgbClr val="C00000"/>
                </a:solidFill>
              </a:rPr>
              <a:t>REZUMAT</a:t>
            </a:r>
            <a:endParaRPr lang="en-US" sz="4000" b="1" dirty="0">
              <a:solidFill>
                <a:srgbClr val="C00000"/>
              </a:solidFill>
            </a:endParaRPr>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006" y="304800"/>
            <a:ext cx="11658600" cy="4893647"/>
          </a:xfrm>
          <a:prstGeom prst="rect">
            <a:avLst/>
          </a:prstGeom>
        </p:spPr>
        <p:txBody>
          <a:bodyPr wrap="square">
            <a:spAutoFit/>
          </a:bodyPr>
          <a:lstStyle/>
          <a:p>
            <a:pPr lvl="0"/>
            <a:r>
              <a:rPr lang="ro-RO" sz="2400" b="1" dirty="0" smtClean="0">
                <a:solidFill>
                  <a:prstClr val="black"/>
                </a:solidFill>
                <a:latin typeface="Times New Roman" panose="02020603050405020304" pitchFamily="18" charset="0"/>
                <a:cs typeface="Times New Roman" panose="02020603050405020304" pitchFamily="18" charset="0"/>
              </a:rPr>
              <a:t>6.1. Necesarul de finanţare</a:t>
            </a:r>
            <a:endParaRPr lang="en-US" sz="2400" dirty="0" smtClean="0">
              <a:solidFill>
                <a:prstClr val="black"/>
              </a:solidFill>
              <a:latin typeface="Times New Roman" panose="02020603050405020304" pitchFamily="18" charset="0"/>
              <a:cs typeface="Times New Roman" panose="02020603050405020304" pitchFamily="18" charset="0"/>
            </a:endParaRPr>
          </a:p>
          <a:p>
            <a:pPr indent="457200" algn="just"/>
            <a:endParaRPr lang="ro-RO" sz="2400" dirty="0" smtClean="0">
              <a:latin typeface="Times New Roman" panose="02020603050405020304" pitchFamily="18" charset="0"/>
              <a:ea typeface="MS Mincho" panose="02020609040205080304" pitchFamily="49" charset="-128"/>
            </a:endParaRPr>
          </a:p>
          <a:p>
            <a:pPr indent="457200" algn="just"/>
            <a:r>
              <a:rPr lang="ro-RO" sz="2400" dirty="0" smtClean="0">
                <a:latin typeface="Times New Roman" panose="02020603050405020304" pitchFamily="18" charset="0"/>
                <a:ea typeface="MS Mincho" panose="02020609040205080304" pitchFamily="49" charset="-128"/>
              </a:rPr>
              <a:t>Suma necesară pentru a lansa şi finanţa afacerea pe primele 3 luni este pusa la dispozitie de fiecare asociat in parte dupa cum urmeaza:</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Asociatul 1 – spatiu in valoare de 50.000 lei</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Asociatul 2 – utilaje, aparatura in valoare de 40.000 lei</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Asociatul 3 – mijloace de transport (14.000 lei)  , mobilier (20.000 lei) , utilaje patiserie ( 10.000 lei) = 44.000 lei</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Asociatul 4 – asigura materia prima pe primele trei luni </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Asociatul 5 – asigura recipientele necesare ambalarii produselor finite obtinute pe o perioada de 1 an in valoare de 112.000 lei     </a:t>
            </a:r>
            <a:endParaRPr lang="en-US" sz="2400" dirty="0" smtClean="0">
              <a:latin typeface="Times New Roman" panose="02020603050405020304" pitchFamily="18" charset="0"/>
              <a:ea typeface="MS Mincho" panose="02020609040205080304" pitchFamily="49" charset="-128"/>
            </a:endParaRPr>
          </a:p>
          <a:p>
            <a:pPr algn="just"/>
            <a:r>
              <a:rPr lang="ro-RO" sz="2400" b="1" i="1" dirty="0" smtClean="0">
                <a:latin typeface="Times New Roman" panose="02020603050405020304" pitchFamily="18" charset="0"/>
                <a:ea typeface="MS Mincho" panose="02020609040205080304" pitchFamily="49" charset="-128"/>
              </a:rPr>
              <a:t>			</a:t>
            </a:r>
            <a:endParaRPr lang="en-US" sz="2400" dirty="0" smtClean="0">
              <a:latin typeface="Times New Roman" panose="02020603050405020304" pitchFamily="18" charset="0"/>
              <a:ea typeface="MS Mincho" panose="02020609040205080304" pitchFamily="49" charset="-128"/>
            </a:endParaRPr>
          </a:p>
          <a:p>
            <a:pPr algn="just"/>
            <a:r>
              <a:rPr lang="ro-RO" sz="2400" b="1" i="1" dirty="0" smtClean="0">
                <a:latin typeface="Times New Roman" panose="02020603050405020304" pitchFamily="18" charset="0"/>
                <a:ea typeface="MS Mincho" panose="02020609040205080304" pitchFamily="49" charset="-128"/>
              </a:rPr>
              <a:t>Total cheltuieli de lansare = 222.000 lei /3 luni</a:t>
            </a:r>
          </a:p>
        </p:txBody>
      </p:sp>
      <p:pic>
        <p:nvPicPr>
          <p:cNvPr id="3" name="Picture 2"/>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006" y="381000"/>
            <a:ext cx="3691267" cy="461665"/>
          </a:xfrm>
          <a:prstGeom prst="rect">
            <a:avLst/>
          </a:prstGeom>
        </p:spPr>
        <p:txBody>
          <a:bodyPr wrap="none">
            <a:spAutoFit/>
          </a:bodyPr>
          <a:lstStyle/>
          <a:p>
            <a:pPr lvl="0"/>
            <a:r>
              <a:rPr lang="ro-RO" sz="2400" b="1" dirty="0" smtClean="0">
                <a:solidFill>
                  <a:prstClr val="black"/>
                </a:solidFill>
                <a:latin typeface="Times New Roman" panose="02020603050405020304" pitchFamily="18" charset="0"/>
                <a:cs typeface="Times New Roman" panose="02020603050405020304" pitchFamily="18" charset="0"/>
              </a:rPr>
              <a:t>6.1. Necesarul de finanţare</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99406" y="1066800"/>
            <a:ext cx="5089407" cy="461665"/>
          </a:xfrm>
          <a:prstGeom prst="rect">
            <a:avLst/>
          </a:prstGeom>
        </p:spPr>
        <p:txBody>
          <a:bodyPr wrap="none">
            <a:spAutoFit/>
          </a:bodyPr>
          <a:lstStyle/>
          <a:p>
            <a:r>
              <a:rPr lang="ro-RO" sz="2400" b="1" i="1" dirty="0" smtClean="0">
                <a:latin typeface="Times New Roman" panose="02020603050405020304" pitchFamily="18" charset="0"/>
                <a:ea typeface="MS Mincho" panose="02020609040205080304" pitchFamily="49" charset="-128"/>
              </a:rPr>
              <a:t>Venituri estimate pe o lună din vânzări</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278797904"/>
              </p:ext>
            </p:extLst>
          </p:nvPr>
        </p:nvGraphicFramePr>
        <p:xfrm>
          <a:off x="532606" y="1828800"/>
          <a:ext cx="6705599" cy="1892808"/>
        </p:xfrm>
        <a:graphic>
          <a:graphicData uri="http://schemas.openxmlformats.org/drawingml/2006/table">
            <a:tbl>
              <a:tblPr firstRow="1" firstCol="1" lastRow="1" lastCol="1" bandRow="1" bandCol="1"/>
              <a:tblGrid>
                <a:gridCol w="455138"/>
                <a:gridCol w="2020196"/>
                <a:gridCol w="1121090"/>
                <a:gridCol w="1429634"/>
                <a:gridCol w="1679541"/>
              </a:tblGrid>
              <a:tr h="0">
                <a:tc>
                  <a:txBody>
                    <a:bodyPr/>
                    <a:lstStyle/>
                    <a:p>
                      <a:pPr marL="0" marR="0">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Nr. crt.</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Denumire produs</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Preţ mediu / buc. (lei)</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o-RO" sz="1800" b="1" i="1">
                          <a:effectLst/>
                          <a:latin typeface="Times New Roman" panose="02020603050405020304" pitchFamily="18" charset="0"/>
                          <a:ea typeface="MS Mincho" panose="02020609040205080304" pitchFamily="49" charset="-128"/>
                          <a:cs typeface="Times New Roman" panose="02020603050405020304" pitchFamily="18" charset="0"/>
                        </a:rPr>
                        <a:t>Nr. produse (buc.)</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o-RO" sz="1800" b="1" i="1">
                          <a:effectLst/>
                          <a:latin typeface="Times New Roman" panose="02020603050405020304" pitchFamily="18" charset="0"/>
                          <a:ea typeface="MS Mincho" panose="02020609040205080304" pitchFamily="49" charset="-128"/>
                          <a:cs typeface="Times New Roman" panose="02020603050405020304" pitchFamily="18" charset="0"/>
                        </a:rPr>
                        <a:t>Valoare </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Borcane produs</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20</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2.000</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40.000lei</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2.</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Produse patiserie</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5</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7.500</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37.500lei</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Total </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dirty="0">
                          <a:effectLst/>
                          <a:latin typeface="Times New Roman" panose="02020603050405020304" pitchFamily="18" charset="0"/>
                          <a:ea typeface="MS Mincho" panose="02020609040205080304" pitchFamily="49" charset="-128"/>
                          <a:cs typeface="Times New Roman" panose="02020603050405020304" pitchFamily="18" charset="0"/>
                        </a:rPr>
                        <a:t>9.500</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1800" b="1" i="1" dirty="0">
                          <a:effectLst/>
                          <a:latin typeface="Times New Roman" panose="02020603050405020304" pitchFamily="18" charset="0"/>
                          <a:ea typeface="MS Mincho" panose="02020609040205080304" pitchFamily="49" charset="-128"/>
                          <a:cs typeface="Times New Roman" panose="02020603050405020304" pitchFamily="18" charset="0"/>
                        </a:rPr>
                        <a:t>77.500 lei</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456406" y="4038600"/>
            <a:ext cx="11353800" cy="1938992"/>
          </a:xfrm>
          <a:prstGeom prst="rect">
            <a:avLst/>
          </a:prstGeom>
        </p:spPr>
        <p:txBody>
          <a:bodyPr wrap="square">
            <a:spAutoFit/>
          </a:bodyPr>
          <a:lstStyle/>
          <a:p>
            <a:r>
              <a:rPr lang="ro-RO" sz="2400" dirty="0" smtClean="0">
                <a:latin typeface="Times New Roman" panose="02020603050405020304" pitchFamily="18" charset="0"/>
                <a:ea typeface="MS Mincho" panose="02020609040205080304" pitchFamily="49" charset="-128"/>
              </a:rPr>
              <a:t>Venituri din vanzari estimate pe an : 77.500 lei x12 =</a:t>
            </a:r>
            <a:r>
              <a:rPr lang="ro-RO" sz="2400" b="1" u="sng" dirty="0" smtClean="0">
                <a:latin typeface="Times New Roman" panose="02020603050405020304" pitchFamily="18" charset="0"/>
                <a:ea typeface="MS Mincho" panose="02020609040205080304" pitchFamily="49" charset="-128"/>
              </a:rPr>
              <a:t>930.000 lei</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 </a:t>
            </a:r>
            <a:endParaRPr lang="en-US" sz="2400" dirty="0" smtClean="0">
              <a:latin typeface="Times New Roman" panose="02020603050405020304" pitchFamily="18" charset="0"/>
              <a:ea typeface="MS Mincho" panose="02020609040205080304" pitchFamily="49" charset="-128"/>
            </a:endParaRPr>
          </a:p>
          <a:p>
            <a:pPr indent="457200" algn="just"/>
            <a:r>
              <a:rPr lang="ro-RO" sz="2400" dirty="0" smtClean="0">
                <a:latin typeface="Times New Roman" panose="02020603050405020304" pitchFamily="18" charset="0"/>
                <a:ea typeface="MS Mincho" panose="02020609040205080304" pitchFamily="49" charset="-128"/>
              </a:rPr>
              <a:t>Având în vedere caracterul periodic al activității firmei, veniturile, cheltuielile și profitul sunt diferite în funcție de lună. Astfel, am calculat un profit mediu lunar de 90.166 lei impozabil , pe care l-am avut în vedere în toate calculele ulterioare.</a:t>
            </a:r>
            <a:endParaRPr lang="en-US" sz="2400" dirty="0">
              <a:latin typeface="Times New Roman" panose="02020603050405020304" pitchFamily="18" charset="0"/>
              <a:ea typeface="MS Mincho" panose="02020609040205080304" pitchFamily="49" charset="-128"/>
            </a:endParaRPr>
          </a:p>
        </p:txBody>
      </p:sp>
      <p:pic>
        <p:nvPicPr>
          <p:cNvPr id="6"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006" y="457200"/>
            <a:ext cx="3288080" cy="461665"/>
          </a:xfrm>
          <a:prstGeom prst="rect">
            <a:avLst/>
          </a:prstGeom>
        </p:spPr>
        <p:txBody>
          <a:bodyPr wrap="none">
            <a:spAutoFit/>
          </a:bodyPr>
          <a:lstStyle/>
          <a:p>
            <a:r>
              <a:rPr lang="ro-RO" sz="2400" b="1" i="1" dirty="0" smtClean="0">
                <a:latin typeface="Times New Roman" panose="02020603050405020304" pitchFamily="18" charset="0"/>
                <a:ea typeface="MS Mincho" panose="02020609040205080304" pitchFamily="49" charset="-128"/>
              </a:rPr>
              <a:t>6.2. Sursele de finanţare</a:t>
            </a:r>
            <a:endParaRPr lang="en-US" sz="2400" dirty="0" smtClean="0">
              <a:latin typeface="Times New Roman" panose="02020603050405020304" pitchFamily="18" charset="0"/>
              <a:ea typeface="MS Mincho" panose="02020609040205080304" pitchFamily="49" charset="-128"/>
            </a:endParaRPr>
          </a:p>
        </p:txBody>
      </p:sp>
      <p:sp>
        <p:nvSpPr>
          <p:cNvPr id="3" name="Rectangle 2"/>
          <p:cNvSpPr/>
          <p:nvPr/>
        </p:nvSpPr>
        <p:spPr>
          <a:xfrm>
            <a:off x="304006" y="1295400"/>
            <a:ext cx="11354594" cy="3208571"/>
          </a:xfrm>
          <a:prstGeom prst="rect">
            <a:avLst/>
          </a:prstGeom>
        </p:spPr>
        <p:txBody>
          <a:bodyPr wrap="square">
            <a:spAutoFit/>
          </a:bodyPr>
          <a:lstStyle/>
          <a:p>
            <a:endParaRPr lang="en-US" sz="1050" dirty="0" smtClean="0">
              <a:latin typeface="Times New Roman" panose="02020603050405020304" pitchFamily="18" charset="0"/>
              <a:ea typeface="MS Mincho" panose="02020609040205080304" pitchFamily="49" charset="-128"/>
            </a:endParaRPr>
          </a:p>
          <a:p>
            <a:pPr algn="just"/>
            <a:r>
              <a:rPr lang="ro-RO" dirty="0" smtClean="0">
                <a:latin typeface="Times New Roman" panose="02020603050405020304" pitchFamily="18" charset="0"/>
                <a:ea typeface="MS Mincho" panose="02020609040205080304" pitchFamily="49" charset="-128"/>
              </a:rPr>
              <a:t>	</a:t>
            </a:r>
            <a:r>
              <a:rPr lang="ro-RO" sz="2400" dirty="0" smtClean="0">
                <a:latin typeface="Times New Roman" panose="02020603050405020304" pitchFamily="18" charset="0"/>
                <a:ea typeface="MS Mincho" panose="02020609040205080304" pitchFamily="49" charset="-128"/>
              </a:rPr>
              <a:t>F.E. BIO-GRAM .S.R.L are un capital în valoare de 200.000, aport adus integral de către asociaţi la înfiinţare. Din această sumă vom acoperi cheltuielile de lansare ale firmei.</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	</a:t>
            </a:r>
            <a:r>
              <a:rPr lang="ro-RO" sz="2400" b="1" dirty="0" smtClean="0">
                <a:latin typeface="Times New Roman" panose="02020603050405020304" pitchFamily="18" charset="0"/>
                <a:ea typeface="MS Mincho" panose="02020609040205080304" pitchFamily="49" charset="-128"/>
              </a:rPr>
              <a:t> Finanţare curentă</a:t>
            </a:r>
            <a:r>
              <a:rPr lang="ro-RO" sz="2400" dirty="0" smtClean="0">
                <a:latin typeface="Times New Roman" panose="02020603050405020304" pitchFamily="18" charset="0"/>
                <a:ea typeface="MS Mincho" panose="02020609040205080304" pitchFamily="49" charset="-128"/>
              </a:rPr>
              <a:t> este realizată din veniturile obţinute din vânzări. Un rol important revine compartimentului marketing care v-a încheia contracte de aprovizionare cu materii prime şi materiale avantajoase pentru a putea practica preţuri accesibile tuturor clienţilor.  Printr-o politică de preţ flexibilă, în concordanţă cu puterea de cumpărare a populaţiei, suntem convinşi că vom realiza veniturile lunare estimate şi activitatea firmei va putea fi extinsă în următoarea perioadă de timp.</a:t>
            </a:r>
            <a:endParaRPr lang="en-US" sz="2400" dirty="0" smtClean="0">
              <a:latin typeface="Times New Roman" panose="02020603050405020304" pitchFamily="18" charset="0"/>
              <a:ea typeface="MS Mincho" panose="02020609040205080304" pitchFamily="49" charset="-128"/>
            </a:endParaRPr>
          </a:p>
        </p:txBody>
      </p:sp>
      <p:pic>
        <p:nvPicPr>
          <p:cNvPr id="4" name="Picture 3"/>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006" y="1447800"/>
            <a:ext cx="11886407" cy="3046988"/>
          </a:xfrm>
          <a:prstGeom prst="rect">
            <a:avLst/>
          </a:prstGeom>
        </p:spPr>
        <p:txBody>
          <a:bodyPr wrap="square">
            <a:spAutoFit/>
          </a:bodyPr>
          <a:lstStyle/>
          <a:p>
            <a:pPr algn="just"/>
            <a:r>
              <a:rPr lang="ro-RO" sz="2400" dirty="0" smtClean="0">
                <a:latin typeface="Times New Roman" panose="02020603050405020304" pitchFamily="18" charset="0"/>
                <a:ea typeface="MS Mincho" panose="02020609040205080304" pitchFamily="49" charset="-128"/>
              </a:rPr>
              <a:t>	</a:t>
            </a:r>
          </a:p>
          <a:p>
            <a:pPr algn="just"/>
            <a:r>
              <a:rPr lang="ro-RO" sz="2400" dirty="0" smtClean="0">
                <a:latin typeface="Times New Roman" panose="02020603050405020304" pitchFamily="18" charset="0"/>
                <a:ea typeface="MS Mincho" panose="02020609040205080304" pitchFamily="49" charset="-128"/>
              </a:rPr>
              <a:t>Pentru dezvoltarea firmei avem în vedere şi </a:t>
            </a:r>
            <a:r>
              <a:rPr lang="ro-RO" sz="2400" b="1" dirty="0" smtClean="0">
                <a:latin typeface="Times New Roman" panose="02020603050405020304" pitchFamily="18" charset="0"/>
                <a:ea typeface="MS Mincho" panose="02020609040205080304" pitchFamily="49" charset="-128"/>
              </a:rPr>
              <a:t>alte surse de finanţare</a:t>
            </a:r>
            <a:r>
              <a:rPr lang="ro-RO" sz="2400" dirty="0" smtClean="0">
                <a:latin typeface="Times New Roman" panose="02020603050405020304" pitchFamily="18" charset="0"/>
                <a:ea typeface="MS Mincho" panose="02020609040205080304" pitchFamily="49" charset="-128"/>
              </a:rPr>
              <a:t> cum ar fi </a:t>
            </a:r>
            <a:r>
              <a:rPr lang="ro-RO" sz="2400" b="1" dirty="0" smtClean="0">
                <a:latin typeface="Times New Roman" panose="02020603050405020304" pitchFamily="18" charset="0"/>
                <a:ea typeface="MS Mincho" panose="02020609040205080304" pitchFamily="49" charset="-128"/>
              </a:rPr>
              <a:t>credite bancare</a:t>
            </a:r>
            <a:r>
              <a:rPr lang="ro-RO" sz="2400" dirty="0" smtClean="0">
                <a:latin typeface="Times New Roman" panose="02020603050405020304" pitchFamily="18" charset="0"/>
                <a:ea typeface="MS Mincho" panose="02020609040205080304" pitchFamily="49" charset="-128"/>
              </a:rPr>
              <a:t> sau </a:t>
            </a:r>
            <a:r>
              <a:rPr lang="ro-RO" sz="2400" b="1" dirty="0" smtClean="0">
                <a:latin typeface="Times New Roman" panose="02020603050405020304" pitchFamily="18" charset="0"/>
                <a:ea typeface="MS Mincho" panose="02020609040205080304" pitchFamily="49" charset="-128"/>
              </a:rPr>
              <a:t>surse europene</a:t>
            </a:r>
            <a:r>
              <a:rPr lang="ro-RO" sz="2400" dirty="0" smtClean="0">
                <a:latin typeface="Times New Roman" panose="02020603050405020304" pitchFamily="18" charset="0"/>
                <a:ea typeface="MS Mincho" panose="02020609040205080304" pitchFamily="49" charset="-128"/>
              </a:rPr>
              <a:t>. Pentru aceasta este necesară o analiză detaliată a activităţii firmei şi realizarea unui proiect de dezvoltare şi promovare a produselor handmade şi de valorificare a resurselor disponibile pentru asemenea activitate şi creativităţii persoanelor aflate în căutarea unui loc de muncă sau care locuiesc în zone dezavantajate, sau în mediul rural. Ne gândim la proiecte europene de dezvoltare a resurselor umane, de dezvoltare a mediului rural şi de valorificare a materialilor reciclabile</a:t>
            </a:r>
            <a:r>
              <a:rPr lang="ro-RO" sz="2400" dirty="0" smtClean="0">
                <a:solidFill>
                  <a:srgbClr val="FF0000"/>
                </a:solidFill>
                <a:latin typeface="Times New Roman" panose="02020603050405020304" pitchFamily="18" charset="0"/>
                <a:ea typeface="MS Mincho" panose="02020609040205080304" pitchFamily="49" charset="-128"/>
              </a:rPr>
              <a:t>.</a:t>
            </a:r>
            <a:endParaRPr lang="en-US" sz="2400" dirty="0" smtClean="0">
              <a:latin typeface="Times New Roman" panose="02020603050405020304" pitchFamily="18" charset="0"/>
              <a:ea typeface="MS Mincho" panose="02020609040205080304" pitchFamily="49" charset="-128"/>
            </a:endParaRPr>
          </a:p>
        </p:txBody>
      </p:sp>
      <p:sp>
        <p:nvSpPr>
          <p:cNvPr id="4" name="Rectangle 3"/>
          <p:cNvSpPr/>
          <p:nvPr/>
        </p:nvSpPr>
        <p:spPr>
          <a:xfrm>
            <a:off x="989806" y="609600"/>
            <a:ext cx="3288080" cy="461665"/>
          </a:xfrm>
          <a:prstGeom prst="rect">
            <a:avLst/>
          </a:prstGeom>
        </p:spPr>
        <p:txBody>
          <a:bodyPr wrap="none">
            <a:spAutoFit/>
          </a:bodyPr>
          <a:lstStyle/>
          <a:p>
            <a:r>
              <a:rPr lang="ro-RO" sz="2400" b="1" i="1" dirty="0" smtClean="0">
                <a:latin typeface="Times New Roman" panose="02020603050405020304" pitchFamily="18" charset="0"/>
                <a:ea typeface="MS Mincho" panose="02020609040205080304" pitchFamily="49" charset="-128"/>
              </a:rPr>
              <a:t>6.2. Sursele de finanţare</a:t>
            </a:r>
            <a:endParaRPr lang="en-US" sz="2400" dirty="0" smtClean="0">
              <a:latin typeface="Times New Roman" panose="02020603050405020304" pitchFamily="18" charset="0"/>
              <a:ea typeface="MS Mincho" panose="02020609040205080304" pitchFamily="49" charset="-128"/>
            </a:endParaRPr>
          </a:p>
        </p:txBody>
      </p:sp>
      <p:pic>
        <p:nvPicPr>
          <p:cNvPr id="5" name="Picture 4"/>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b="1" dirty="0" smtClean="0">
                <a:solidFill>
                  <a:srgbClr val="C00000"/>
                </a:solidFill>
                <a:latin typeface="Times New Roman" panose="02020603050405020304" pitchFamily="18" charset="0"/>
                <a:ea typeface="MS Mincho" panose="02020609040205080304" pitchFamily="49" charset="-128"/>
              </a:rPr>
              <a:t>7. Marketingul afacerii</a:t>
            </a:r>
            <a:endParaRPr lang="ro-RO" sz="3600" dirty="0"/>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ro-RO" sz="2600" b="1" i="1" dirty="0" smtClean="0">
                <a:latin typeface="Times New Roman" panose="02020603050405020304" pitchFamily="18" charset="0"/>
                <a:ea typeface="MS Mincho" panose="02020609040205080304" pitchFamily="49" charset="-128"/>
              </a:rPr>
              <a:t>7.1. Clienţii</a:t>
            </a:r>
            <a:endParaRPr lang="en-US" sz="2600" dirty="0" smtClean="0">
              <a:latin typeface="Times New Roman" panose="02020603050405020304" pitchFamily="18" charset="0"/>
              <a:ea typeface="MS Mincho" panose="02020609040205080304" pitchFamily="49" charset="-128"/>
            </a:endParaRPr>
          </a:p>
          <a:p>
            <a:pPr marL="0" marR="0" indent="0">
              <a:spcBef>
                <a:spcPts val="0"/>
              </a:spcBef>
              <a:spcAft>
                <a:spcPts val="0"/>
              </a:spcAft>
              <a:buNone/>
            </a:pPr>
            <a:r>
              <a:rPr lang="ro-RO" sz="2600" b="1" i="1" dirty="0" smtClean="0">
                <a:latin typeface="Times New Roman" panose="02020603050405020304" pitchFamily="18" charset="0"/>
                <a:ea typeface="MS Mincho" panose="02020609040205080304" pitchFamily="49" charset="-128"/>
              </a:rPr>
              <a:t> </a:t>
            </a:r>
            <a:r>
              <a:rPr lang="ro-RO" sz="2600" dirty="0" smtClean="0">
                <a:latin typeface="Times New Roman" panose="02020603050405020304" pitchFamily="18" charset="0"/>
                <a:ea typeface="MS Mincho" panose="02020609040205080304" pitchFamily="49" charset="-128"/>
              </a:rPr>
              <a:t>	Ca potenţiali clienţi ai F.E.BIO-GRAM.SRL întâlnim FE Hotel Elite, FE Roua Munților, FE Little Kids, toate inregistrate la ROCT. In cazul transformării in firmă reala, ne vom adresa clienţilor de pe raza judeţului Suceava şi nu numai, atât persoanelor fizice, cât şi persoanelor juridice. Segmentul de piaţă ce va fi acoperit de firma noastră, este cel al clienţilor amatori de produse tradiţionale, de toate categoriile de vârstă, cât și al pensiunilor, restaurantelor sau școlilor, grădinițelor care doresc sa ofere clienților produse naturale, gustoase, preparate in mod tradițional. </a:t>
            </a:r>
            <a:endParaRPr lang="en-US" sz="2600" dirty="0" smtClean="0">
              <a:latin typeface="Times New Roman" panose="02020603050405020304" pitchFamily="18" charset="0"/>
              <a:ea typeface="MS Mincho" panose="02020609040205080304" pitchFamily="49" charset="-128"/>
            </a:endParaRPr>
          </a:p>
          <a:p>
            <a:endParaRPr lang="ro-RO" dirty="0"/>
          </a:p>
        </p:txBody>
      </p:sp>
      <p:pic>
        <p:nvPicPr>
          <p:cNvPr id="4" name="Picture 3"/>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606" y="381000"/>
            <a:ext cx="1661032" cy="461665"/>
          </a:xfrm>
          <a:prstGeom prst="rect">
            <a:avLst/>
          </a:prstGeom>
        </p:spPr>
        <p:txBody>
          <a:bodyPr wrap="none">
            <a:spAutoFit/>
          </a:bodyPr>
          <a:lstStyle/>
          <a:p>
            <a:r>
              <a:rPr lang="ro-RO" sz="2400" b="1" i="1" dirty="0" smtClean="0">
                <a:latin typeface="Times New Roman" panose="02020603050405020304" pitchFamily="18" charset="0"/>
                <a:ea typeface="MS Mincho" panose="02020609040205080304" pitchFamily="49" charset="-128"/>
              </a:rPr>
              <a:t>7.1. Clienţii</a:t>
            </a:r>
            <a:endParaRPr lang="en-US" sz="2400" dirty="0" smtClean="0">
              <a:latin typeface="Times New Roman" panose="02020603050405020304" pitchFamily="18" charset="0"/>
              <a:ea typeface="MS Mincho" panose="02020609040205080304" pitchFamily="49" charset="-128"/>
            </a:endParaRPr>
          </a:p>
        </p:txBody>
      </p:sp>
      <p:sp>
        <p:nvSpPr>
          <p:cNvPr id="3" name="Rectangle 2"/>
          <p:cNvSpPr/>
          <p:nvPr/>
        </p:nvSpPr>
        <p:spPr>
          <a:xfrm>
            <a:off x="380206" y="1143000"/>
            <a:ext cx="11810207" cy="2308324"/>
          </a:xfrm>
          <a:prstGeom prst="rect">
            <a:avLst/>
          </a:prstGeom>
        </p:spPr>
        <p:txBody>
          <a:bodyPr wrap="square">
            <a:spAutoFit/>
          </a:bodyPr>
          <a:lstStyle/>
          <a:p>
            <a:r>
              <a:rPr lang="ro-RO" sz="2400" dirty="0" smtClean="0">
                <a:latin typeface="Times New Roman" panose="02020603050405020304" pitchFamily="18" charset="0"/>
                <a:ea typeface="MS Mincho" panose="02020609040205080304" pitchFamily="49" charset="-128"/>
              </a:rPr>
              <a:t>Având în vedere posibilitatea transformării firmei de exerciţiu într-o firmă reală segmentul de piaţă la care vom face referire este reprezentat de persoanele fizice din zona judeţului Suceava, care sunt interesate de acest tip de produse, restaurante, grădiniţe, pensiuni care folosesc produsele oferite de noi.Exemple de pensiuni: Dor de Bucovina, Casa bucovineană, Leagănul Bucovinei şi Perla Brazilor. Numărul potenţialilor clienţi care vor apela la serviciile noastre este de aproximativ 450 clienţi/lună.</a:t>
            </a:r>
            <a:endParaRPr lang="ro-RO" sz="2400" dirty="0"/>
          </a:p>
        </p:txBody>
      </p:sp>
      <p:sp>
        <p:nvSpPr>
          <p:cNvPr id="4" name="Rectangle 3"/>
          <p:cNvSpPr/>
          <p:nvPr/>
        </p:nvSpPr>
        <p:spPr>
          <a:xfrm>
            <a:off x="456406" y="3581400"/>
            <a:ext cx="6092825" cy="1569660"/>
          </a:xfrm>
          <a:prstGeom prst="rect">
            <a:avLst/>
          </a:prstGeom>
        </p:spPr>
        <p:txBody>
          <a:bodyPr>
            <a:spAutoFit/>
          </a:bodyPr>
          <a:lstStyle/>
          <a:p>
            <a:pPr indent="457200" algn="just"/>
            <a:r>
              <a:rPr lang="ro-RO" sz="2400" dirty="0" smtClean="0">
                <a:latin typeface="Times New Roman" panose="02020603050405020304" pitchFamily="18" charset="0"/>
                <a:ea typeface="MS Mincho" panose="02020609040205080304" pitchFamily="49" charset="-128"/>
              </a:rPr>
              <a:t>Clienţii noştri vor fi:</a:t>
            </a:r>
            <a:endParaRPr lang="en-US" sz="2400" dirty="0" smtClean="0">
              <a:latin typeface="Times New Roman" panose="02020603050405020304" pitchFamily="18" charset="0"/>
              <a:ea typeface="MS Mincho" panose="02020609040205080304" pitchFamily="49" charset="-128"/>
            </a:endParaRPr>
          </a:p>
          <a:p>
            <a:pPr marL="342900" marR="0" lvl="0" indent="-342900" algn="just">
              <a:spcBef>
                <a:spcPts val="0"/>
              </a:spcBef>
              <a:spcAft>
                <a:spcPts val="0"/>
              </a:spcAft>
              <a:buFont typeface="Symbol" panose="05050102010706020507" pitchFamily="18" charset="2"/>
              <a:buChar char=""/>
              <a:tabLst>
                <a:tab pos="457200" algn="l"/>
              </a:tabLst>
            </a:pPr>
            <a:r>
              <a:rPr lang="ro-RO" sz="2400" dirty="0" smtClean="0">
                <a:latin typeface="Times New Roman" panose="02020603050405020304" pitchFamily="18" charset="0"/>
                <a:ea typeface="MS Mincho" panose="02020609040205080304" pitchFamily="49" charset="-128"/>
              </a:rPr>
              <a:t>clienţi individuali</a:t>
            </a:r>
            <a:endParaRPr lang="en-US" sz="2400" dirty="0" smtClean="0">
              <a:latin typeface="Times New Roman" panose="02020603050405020304" pitchFamily="18" charset="0"/>
              <a:ea typeface="MS Mincho" panose="02020609040205080304" pitchFamily="49" charset="-128"/>
            </a:endParaRPr>
          </a:p>
          <a:p>
            <a:pPr marL="342900" marR="0" lvl="0" indent="-342900" algn="just">
              <a:spcBef>
                <a:spcPts val="0"/>
              </a:spcBef>
              <a:spcAft>
                <a:spcPts val="0"/>
              </a:spcAft>
              <a:buFont typeface="Symbol" panose="05050102010706020507" pitchFamily="18" charset="2"/>
              <a:buChar char=""/>
              <a:tabLst>
                <a:tab pos="457200" algn="l"/>
              </a:tabLst>
            </a:pPr>
            <a:r>
              <a:rPr lang="ro-RO" sz="2400" dirty="0" smtClean="0">
                <a:latin typeface="Times New Roman" panose="02020603050405020304" pitchFamily="18" charset="0"/>
                <a:ea typeface="MS Mincho" panose="02020609040205080304" pitchFamily="49" charset="-128"/>
              </a:rPr>
              <a:t>comercianţi cu amănuntul sau cu ridicata</a:t>
            </a:r>
            <a:endParaRPr lang="en-US" sz="2400" dirty="0" smtClean="0">
              <a:latin typeface="Times New Roman" panose="02020603050405020304" pitchFamily="18" charset="0"/>
              <a:ea typeface="MS Mincho" panose="02020609040205080304" pitchFamily="49" charset="-128"/>
            </a:endParaRPr>
          </a:p>
          <a:p>
            <a:pPr marL="342900" marR="0" lvl="0" indent="-342900" algn="just">
              <a:spcBef>
                <a:spcPts val="0"/>
              </a:spcBef>
              <a:spcAft>
                <a:spcPts val="0"/>
              </a:spcAft>
              <a:buFont typeface="Symbol" panose="05050102010706020507" pitchFamily="18" charset="2"/>
              <a:buChar char=""/>
              <a:tabLst>
                <a:tab pos="457200" algn="l"/>
              </a:tabLst>
            </a:pPr>
            <a:r>
              <a:rPr lang="ro-RO" sz="2400" dirty="0" smtClean="0">
                <a:latin typeface="Times New Roman" panose="02020603050405020304" pitchFamily="18" charset="0"/>
                <a:ea typeface="MS Mincho" panose="02020609040205080304" pitchFamily="49" charset="-128"/>
              </a:rPr>
              <a:t>clienţi reprezentanţi ai unor organizaţii.</a:t>
            </a:r>
            <a:endParaRPr lang="en-US" sz="2400" dirty="0" smtClean="0">
              <a:latin typeface="Times New Roman" panose="02020603050405020304" pitchFamily="18" charset="0"/>
              <a:ea typeface="MS Mincho" panose="02020609040205080304" pitchFamily="49" charset="-128"/>
            </a:endParaRPr>
          </a:p>
        </p:txBody>
      </p:sp>
      <p:pic>
        <p:nvPicPr>
          <p:cNvPr id="5" name="Picture 4"/>
          <p:cNvPicPr>
            <a:picLocks noChangeAspect="1" noChangeArrowheads="1"/>
          </p:cNvPicPr>
          <p:nvPr/>
        </p:nvPicPr>
        <p:blipFill>
          <a:blip r:embed="rId3" cstate="print"/>
          <a:srcRect/>
          <a:stretch>
            <a:fillRect/>
          </a:stretch>
        </p:blipFill>
        <p:spPr bwMode="auto">
          <a:xfrm>
            <a:off x="10362405" y="5709428"/>
            <a:ext cx="1828007" cy="1148571"/>
          </a:xfrm>
          <a:prstGeom prst="rect">
            <a:avLst/>
          </a:prstGeom>
          <a:noFill/>
          <a:ln w="9525">
            <a:noFill/>
            <a:miter lim="800000"/>
            <a:headEnd/>
            <a:tailEnd/>
          </a:ln>
        </p:spPr>
      </p:pic>
      <p:pic>
        <p:nvPicPr>
          <p:cNvPr id="6" name="video-1489477394.mp4">
            <a:hlinkClick r:id="" action="ppaction://media"/>
          </p:cNvPr>
          <p:cNvPicPr>
            <a:picLocks noRot="1" noChangeAspect="1"/>
          </p:cNvPicPr>
          <p:nvPr>
            <a:videoFile r:link="rId1"/>
          </p:nvPr>
        </p:nvPicPr>
        <p:blipFill>
          <a:blip r:embed="rId4"/>
          <a:stretch>
            <a:fillRect/>
          </a:stretch>
        </p:blipFill>
        <p:spPr>
          <a:xfrm>
            <a:off x="6552406" y="3429000"/>
            <a:ext cx="4191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206" y="304800"/>
            <a:ext cx="11810207" cy="2308324"/>
          </a:xfrm>
          <a:prstGeom prst="rect">
            <a:avLst/>
          </a:prstGeom>
        </p:spPr>
        <p:txBody>
          <a:bodyPr wrap="square">
            <a:spAutoFit/>
          </a:bodyPr>
          <a:lstStyle/>
          <a:p>
            <a:pPr marL="800100" lvl="1" indent="-342900" algn="just">
              <a:buFont typeface="Courier New" pitchFamily="49" charset="0"/>
              <a:buChar char="o"/>
            </a:pPr>
            <a:r>
              <a:rPr lang="ro-RO" sz="2400" dirty="0" smtClean="0">
                <a:latin typeface="Times New Roman" panose="02020603050405020304" pitchFamily="18" charset="0"/>
                <a:ea typeface="MS Mincho" panose="02020609040205080304" pitchFamily="49" charset="-128"/>
              </a:rPr>
              <a:t>Clienţii individuali sunt reprezentaţi de persoane fizice sau juridice care achiziţionează produsele noastre pentru utilizare proprie. Aceştia sunt:</a:t>
            </a:r>
            <a:endParaRPr lang="en-US" sz="2400" dirty="0" smtClean="0">
              <a:latin typeface="Times New Roman" panose="02020603050405020304" pitchFamily="18" charset="0"/>
              <a:ea typeface="MS Mincho" panose="02020609040205080304" pitchFamily="49" charset="-128"/>
            </a:endParaRPr>
          </a:p>
          <a:p>
            <a:r>
              <a:rPr lang="ro-RO" sz="2400" dirty="0" smtClean="0">
                <a:latin typeface="Times New Roman" panose="02020603050405020304" pitchFamily="18" charset="0"/>
                <a:ea typeface="MS Mincho" panose="02020609040205080304" pitchFamily="49" charset="-128"/>
              </a:rPr>
              <a:t>Unităţi de alimentaţie şi cazare din zona Bucovinei (Dor de Bucovina, Casa Bucovineană, Leagănul Bucovinei, Perla Brazilor, Dor de munte, Steaua Nordului, Pensiunea Şandru, Pensiunea Bucovina, Hotel Zimbru, Hotel Eden, Hotel Şandru, Restaurant Pietrele Doamnei, etc.) </a:t>
            </a:r>
            <a:endParaRPr lang="en-US" sz="2400" dirty="0"/>
          </a:p>
        </p:txBody>
      </p:sp>
      <p:sp>
        <p:nvSpPr>
          <p:cNvPr id="3" name="Rectangle 2"/>
          <p:cNvSpPr/>
          <p:nvPr/>
        </p:nvSpPr>
        <p:spPr>
          <a:xfrm>
            <a:off x="380206" y="2667000"/>
            <a:ext cx="11810207" cy="830997"/>
          </a:xfrm>
          <a:prstGeom prst="rect">
            <a:avLst/>
          </a:prstGeom>
        </p:spPr>
        <p:txBody>
          <a:bodyPr wrap="square">
            <a:spAutoFit/>
          </a:bodyPr>
          <a:lstStyle/>
          <a:p>
            <a:pPr algn="just"/>
            <a:r>
              <a:rPr lang="ro-RO" sz="2400" dirty="0" smtClean="0">
                <a:latin typeface="Times New Roman" panose="02020603050405020304" pitchFamily="18" charset="0"/>
                <a:ea typeface="MS Mincho" panose="02020609040205080304" pitchFamily="49" charset="-128"/>
              </a:rPr>
              <a:t>Pot deveni clienții noștri și magazine specializate în comercializarea  conservelor de fructe şi legume care doresc sa ofere clienților produse natural.</a:t>
            </a:r>
            <a:endParaRPr lang="en-US" sz="2400" dirty="0">
              <a:latin typeface="Times New Roman" panose="02020603050405020304" pitchFamily="18" charset="0"/>
              <a:ea typeface="MS Mincho" panose="02020609040205080304" pitchFamily="49" charset="-128"/>
            </a:endParaRPr>
          </a:p>
        </p:txBody>
      </p:sp>
      <p:sp>
        <p:nvSpPr>
          <p:cNvPr id="4" name="Rectangle 3"/>
          <p:cNvSpPr/>
          <p:nvPr/>
        </p:nvSpPr>
        <p:spPr>
          <a:xfrm>
            <a:off x="0" y="3657600"/>
            <a:ext cx="11734007" cy="830997"/>
          </a:xfrm>
          <a:prstGeom prst="rect">
            <a:avLst/>
          </a:prstGeom>
        </p:spPr>
        <p:txBody>
          <a:bodyPr wrap="square">
            <a:spAutoFit/>
          </a:bodyPr>
          <a:lstStyle/>
          <a:p>
            <a:pPr marL="1028700" lvl="1" indent="-342900">
              <a:buFont typeface="Courier New" pitchFamily="49" charset="0"/>
              <a:buChar char="o"/>
            </a:pPr>
            <a:r>
              <a:rPr lang="ro-RO" sz="2400" dirty="0" smtClean="0">
                <a:latin typeface="Times New Roman" panose="02020603050405020304" pitchFamily="18" charset="0"/>
                <a:ea typeface="MS Mincho" panose="02020609040205080304" pitchFamily="49" charset="-128"/>
              </a:rPr>
              <a:t>Clienţi reprezentanţi ai unor organizaţii: Grădiniţe, Şcoli generale, Colegii, Licee, pentru consumul colectiv tip cantina.</a:t>
            </a:r>
            <a:endParaRPr lang="en-US" sz="2400" dirty="0">
              <a:latin typeface="Times New Roman" panose="02020603050405020304" pitchFamily="18" charset="0"/>
              <a:ea typeface="MS Mincho" panose="02020609040205080304" pitchFamily="49" charset="-128"/>
            </a:endParaRPr>
          </a:p>
        </p:txBody>
      </p:sp>
      <p:pic>
        <p:nvPicPr>
          <p:cNvPr id="5" name="Picture 4"/>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007" y="304800"/>
            <a:ext cx="11582400" cy="3785652"/>
          </a:xfrm>
          <a:prstGeom prst="rect">
            <a:avLst/>
          </a:prstGeom>
        </p:spPr>
        <p:txBody>
          <a:bodyPr wrap="square">
            <a:spAutoFit/>
          </a:bodyPr>
          <a:lstStyle/>
          <a:p>
            <a:pPr marR="0" lvl="0" algn="just">
              <a:spcBef>
                <a:spcPts val="0"/>
              </a:spcBef>
              <a:spcAft>
                <a:spcPts val="0"/>
              </a:spcAft>
            </a:pPr>
            <a:r>
              <a:rPr lang="ro-RO" sz="2400" b="1" i="1" dirty="0" smtClean="0">
                <a:latin typeface="Times New Roman" panose="02020603050405020304" pitchFamily="18" charset="0"/>
                <a:ea typeface="MS Mincho" panose="02020609040205080304" pitchFamily="49" charset="-128"/>
              </a:rPr>
              <a:t>7.2. Furnizori </a:t>
            </a:r>
            <a:endParaRPr lang="en-US" sz="2400" dirty="0" smtClean="0">
              <a:latin typeface="Times New Roman" panose="02020603050405020304" pitchFamily="18" charset="0"/>
              <a:ea typeface="MS Mincho" panose="02020609040205080304" pitchFamily="49" charset="-128"/>
            </a:endParaRPr>
          </a:p>
          <a:p>
            <a:r>
              <a:rPr lang="ro-RO" sz="2400" dirty="0" smtClean="0">
                <a:latin typeface="Times New Roman" panose="02020603050405020304" pitchFamily="18" charset="0"/>
                <a:ea typeface="MS Mincho" panose="02020609040205080304" pitchFamily="49" charset="-128"/>
              </a:rPr>
              <a:t>	Cel mai important lucru în păstrarea unor clienţi mulţumiţi este calitatea produselor oferite. Din acest motiv, F.E.BIO-GRAM.SRL foloseşte doar produse de o calitate superioară. Având în vedere posibilitatea ca firma de exerciţiu să funcţioneze în mod real, am avea ca furnizori partenerii noștri, personae fizice, asociații familiale care cultivă in regim bio și răspund cerințelor noastre in privința calității. Avem parteneriate cu mai multe asociații familiale din zona Fălticeni, Târgu Frumos, Hârlău, Iași, Tecuci, Galați, Satu Mare, Bistrița, dar și cu ocoale silvice, culegători sau centre de colectare a fructelor de pădure și a ciupercilor din zona Câmpulung Moldovenesc, Vatra Dornei, Gura Humorului,Borșa, Bistrița, etc. </a:t>
            </a:r>
            <a:endParaRPr lang="en-US" sz="2400" dirty="0" smtClean="0">
              <a:latin typeface="Times New Roman" panose="02020603050405020304" pitchFamily="18" charset="0"/>
              <a:ea typeface="MS Mincho" panose="02020609040205080304" pitchFamily="49" charset="-128"/>
            </a:endParaRPr>
          </a:p>
        </p:txBody>
      </p:sp>
      <p:sp>
        <p:nvSpPr>
          <p:cNvPr id="3" name="Rectangle 2"/>
          <p:cNvSpPr/>
          <p:nvPr/>
        </p:nvSpPr>
        <p:spPr>
          <a:xfrm>
            <a:off x="380206" y="4191000"/>
            <a:ext cx="11506200" cy="830997"/>
          </a:xfrm>
          <a:prstGeom prst="rect">
            <a:avLst/>
          </a:prstGeom>
        </p:spPr>
        <p:txBody>
          <a:bodyPr wrap="square">
            <a:spAutoFit/>
          </a:bodyPr>
          <a:lstStyle/>
          <a:p>
            <a:r>
              <a:rPr lang="ro-RO" sz="2400" dirty="0" smtClean="0">
                <a:latin typeface="Times New Roman" panose="02020603050405020304" pitchFamily="18" charset="0"/>
                <a:ea typeface="MS Mincho" panose="02020609040205080304" pitchFamily="49" charset="-128"/>
              </a:rPr>
              <a:t>	Partenerii au fost alesi pe baza unor criterii stricte: poziţionarea pe piaţă, calitatea produselor furnizate, preţurile practicate.</a:t>
            </a:r>
            <a:endParaRPr lang="ro-RO" sz="2400" dirty="0"/>
          </a:p>
        </p:txBody>
      </p:sp>
      <p:pic>
        <p:nvPicPr>
          <p:cNvPr id="4" name="Picture 3"/>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006" y="304800"/>
            <a:ext cx="11582400" cy="2308324"/>
          </a:xfrm>
          <a:prstGeom prst="rect">
            <a:avLst/>
          </a:prstGeom>
        </p:spPr>
        <p:txBody>
          <a:bodyPr wrap="square">
            <a:spAutoFit/>
          </a:bodyPr>
          <a:lstStyle/>
          <a:p>
            <a:pPr indent="457200" algn="just"/>
            <a:r>
              <a:rPr lang="ro-RO" sz="2400" b="1" i="1" dirty="0" smtClean="0">
                <a:latin typeface="Times New Roman" panose="02020603050405020304" pitchFamily="18" charset="0"/>
                <a:ea typeface="MS Mincho" panose="02020609040205080304" pitchFamily="49" charset="-128"/>
              </a:rPr>
              <a:t>7.3. Concurenţa</a:t>
            </a:r>
          </a:p>
          <a:p>
            <a:pPr indent="457200" algn="just"/>
            <a:r>
              <a:rPr lang="ro-RO" sz="2400" b="1" i="1" dirty="0" smtClean="0">
                <a:latin typeface="Times New Roman" panose="02020603050405020304" pitchFamily="18" charset="0"/>
                <a:ea typeface="MS Mincho" panose="02020609040205080304" pitchFamily="49" charset="-128"/>
              </a:rPr>
              <a:t>	</a:t>
            </a:r>
            <a:r>
              <a:rPr lang="ro-RO" sz="2400" dirty="0" smtClean="0">
                <a:latin typeface="Times New Roman" panose="02020603050405020304" pitchFamily="18" charset="0"/>
                <a:ea typeface="MS Mincho" panose="02020609040205080304" pitchFamily="49" charset="-128"/>
              </a:rPr>
              <a:t>La nivelul firmelor de exerciţiu există o concurenţă mică deoarece profilul nostru de activitate se regăsește la puțini intreprinzători.  F.E. BIO-GRAM S.R.L. are ca posibili concurenţi: F.E. GRĂDINA BUNICII S.R.L.- Comerţ cu amănuntul al altor bunuri noi, inclusiv produse bio , în magazine specializate, F.E. QUEENS GARDEN .SRL - Comerţ cu amănuntul al altor bunuri noi, în magazine specializate, în principal produse tradiţionale.</a:t>
            </a:r>
            <a:endParaRPr lang="en-US" sz="2400" dirty="0">
              <a:latin typeface="Times New Roman" panose="02020603050405020304" pitchFamily="18" charset="0"/>
              <a:ea typeface="MS Mincho" panose="02020609040205080304" pitchFamily="49" charset="-128"/>
            </a:endParaRPr>
          </a:p>
        </p:txBody>
      </p:sp>
      <p:sp>
        <p:nvSpPr>
          <p:cNvPr id="3" name="Rectangle 2"/>
          <p:cNvSpPr/>
          <p:nvPr/>
        </p:nvSpPr>
        <p:spPr>
          <a:xfrm>
            <a:off x="380206" y="2819400"/>
            <a:ext cx="11430000" cy="1569660"/>
          </a:xfrm>
          <a:prstGeom prst="rect">
            <a:avLst/>
          </a:prstGeom>
        </p:spPr>
        <p:txBody>
          <a:bodyPr wrap="square">
            <a:spAutoFit/>
          </a:bodyPr>
          <a:lstStyle/>
          <a:p>
            <a:r>
              <a:rPr lang="ro-RO" sz="2400" dirty="0" smtClean="0">
                <a:latin typeface="Times New Roman" panose="02020603050405020304" pitchFamily="18" charset="0"/>
                <a:ea typeface="MS Mincho" panose="02020609040205080304" pitchFamily="49" charset="-128"/>
              </a:rPr>
              <a:t>	Transformând firma de exerciţiu într-o firmă reală ar putea deveni concurenţi: SC.EUROPEAN FOOD S.R.L. - firmă ce prelucrează produse variate şi persoane fizice care produc diferite produse tradiţionale , împreună cu micii producători de produse bio de pe piaţa judeţului Suceava.</a:t>
            </a:r>
            <a:endParaRPr lang="ro-RO" sz="2400" dirty="0"/>
          </a:p>
        </p:txBody>
      </p:sp>
      <p:pic>
        <p:nvPicPr>
          <p:cNvPr id="4" name="Picture 3"/>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406" y="1143000"/>
            <a:ext cx="11201400" cy="1219200"/>
          </a:xfrm>
          <a:prstGeom prst="rect">
            <a:avLst/>
          </a:prstGeom>
        </p:spPr>
        <p:txBody>
          <a:bodyPr wrap="square">
            <a:spAutoFit/>
          </a:bodyPr>
          <a:lstStyle/>
          <a:p>
            <a:pPr marL="228600" marR="0" algn="just">
              <a:spcBef>
                <a:spcPts val="0"/>
              </a:spcBef>
              <a:spcAft>
                <a:spcPts val="0"/>
              </a:spcAft>
            </a:pPr>
            <a:r>
              <a:rPr lang="ro-RO" sz="2400" b="1" i="1" dirty="0" smtClean="0">
                <a:latin typeface="Times New Roman" panose="02020603050405020304" pitchFamily="18" charset="0"/>
                <a:ea typeface="MS Mincho" panose="02020609040205080304" pitchFamily="49" charset="-128"/>
              </a:rPr>
              <a:t>Analiza Concurenţei</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F.E. BIO-GRAM  S.R.L. are ca principali concurenţi în cadrul firmelor de exerciţiu următoarele:</a:t>
            </a:r>
            <a:endParaRPr lang="en-US" sz="2400" dirty="0" smtClean="0">
              <a:latin typeface="Times New Roman" panose="02020603050405020304" pitchFamily="18" charset="0"/>
              <a:ea typeface="MS Mincho" panose="02020609040205080304" pitchFamily="49" charset="-128"/>
            </a:endParaRPr>
          </a:p>
        </p:txBody>
      </p:sp>
      <p:sp>
        <p:nvSpPr>
          <p:cNvPr id="3" name="Rectangle 2"/>
          <p:cNvSpPr/>
          <p:nvPr/>
        </p:nvSpPr>
        <p:spPr>
          <a:xfrm>
            <a:off x="608806" y="381000"/>
            <a:ext cx="2690160" cy="461665"/>
          </a:xfrm>
          <a:prstGeom prst="rect">
            <a:avLst/>
          </a:prstGeom>
        </p:spPr>
        <p:txBody>
          <a:bodyPr wrap="none">
            <a:spAutoFit/>
          </a:bodyPr>
          <a:lstStyle/>
          <a:p>
            <a:pPr indent="457200" algn="just"/>
            <a:r>
              <a:rPr lang="ro-RO" sz="2400" b="1" i="1" dirty="0" smtClean="0">
                <a:latin typeface="Times New Roman" panose="02020603050405020304" pitchFamily="18" charset="0"/>
                <a:ea typeface="MS Mincho" panose="02020609040205080304" pitchFamily="49" charset="-128"/>
              </a:rPr>
              <a:t>7.3. Concurenţa</a:t>
            </a:r>
          </a:p>
        </p:txBody>
      </p:sp>
      <p:sp>
        <p:nvSpPr>
          <p:cNvPr id="4" name="Rectangle 3"/>
          <p:cNvSpPr/>
          <p:nvPr/>
        </p:nvSpPr>
        <p:spPr>
          <a:xfrm>
            <a:off x="456406" y="2514600"/>
            <a:ext cx="6092825" cy="1938992"/>
          </a:xfrm>
          <a:prstGeom prst="rect">
            <a:avLst/>
          </a:prstGeom>
        </p:spPr>
        <p:txBody>
          <a:bodyPr>
            <a:spAutoFit/>
          </a:bodyPr>
          <a:lstStyle/>
          <a:p>
            <a:pPr marL="800100" lvl="1" indent="-342900" algn="just">
              <a:buFont typeface="Courier New" panose="02070309020205020404" pitchFamily="49" charset="0"/>
              <a:buChar char="o"/>
            </a:pPr>
            <a:r>
              <a:rPr lang="ro-RO" sz="2400" dirty="0" smtClean="0">
                <a:latin typeface="Times New Roman" panose="02020603050405020304" pitchFamily="18" charset="0"/>
                <a:ea typeface="MS Mincho" panose="02020609040205080304" pitchFamily="49" charset="-128"/>
              </a:rPr>
              <a:t>F.E. GRĂDINA BUNICII S.R.L.</a:t>
            </a:r>
            <a:endParaRPr lang="en-US" sz="2400" dirty="0" smtClean="0">
              <a:latin typeface="Times New Roman" panose="02020603050405020304" pitchFamily="18" charset="0"/>
              <a:ea typeface="MS Mincho" panose="02020609040205080304" pitchFamily="49" charset="-128"/>
            </a:endParaRPr>
          </a:p>
          <a:p>
            <a:pPr algn="just"/>
            <a:r>
              <a:rPr lang="ro-RO" sz="2400" b="1" dirty="0" smtClean="0">
                <a:latin typeface="Times New Roman" panose="02020603050405020304" pitchFamily="18" charset="0"/>
                <a:ea typeface="MS Mincho" panose="02020609040205080304" pitchFamily="49" charset="-128"/>
              </a:rPr>
              <a:t>	Puncte tari</a:t>
            </a:r>
            <a:r>
              <a:rPr lang="it-IT" sz="2400" b="1" dirty="0" smtClean="0">
                <a:latin typeface="Times New Roman" panose="02020603050405020304" pitchFamily="18" charset="0"/>
                <a:ea typeface="MS Mincho" panose="02020609040205080304" pitchFamily="49" charset="-128"/>
              </a:rPr>
              <a:t>:</a:t>
            </a:r>
            <a:endParaRPr lang="en-US" sz="2400" dirty="0" smtClean="0">
              <a:latin typeface="Times New Roman" panose="02020603050405020304" pitchFamily="18" charset="0"/>
              <a:ea typeface="MS Mincho" panose="02020609040205080304" pitchFamily="49" charset="-128"/>
            </a:endParaRPr>
          </a:p>
          <a:p>
            <a:pPr algn="just"/>
            <a:r>
              <a:rPr lang="it-IT" sz="2400" dirty="0" smtClean="0">
                <a:latin typeface="Times New Roman" panose="02020603050405020304" pitchFamily="18" charset="0"/>
                <a:ea typeface="MS Mincho" panose="02020609040205080304" pitchFamily="49" charset="-128"/>
              </a:rPr>
              <a:t>Personal specializat;</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Servicii şi produse de calitate;</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Mediu profesionist;</a:t>
            </a:r>
            <a:endParaRPr lang="en-US" sz="2400" dirty="0">
              <a:latin typeface="Times New Roman" panose="02020603050405020304" pitchFamily="18" charset="0"/>
              <a:ea typeface="MS Mincho" panose="02020609040205080304" pitchFamily="49" charset="-128"/>
            </a:endParaRPr>
          </a:p>
        </p:txBody>
      </p:sp>
      <p:sp>
        <p:nvSpPr>
          <p:cNvPr id="5" name="Rectangle 4"/>
          <p:cNvSpPr/>
          <p:nvPr/>
        </p:nvSpPr>
        <p:spPr>
          <a:xfrm>
            <a:off x="456406" y="4495800"/>
            <a:ext cx="6092825" cy="1200329"/>
          </a:xfrm>
          <a:prstGeom prst="rect">
            <a:avLst/>
          </a:prstGeom>
        </p:spPr>
        <p:txBody>
          <a:bodyPr>
            <a:spAutoFit/>
          </a:bodyPr>
          <a:lstStyle/>
          <a:p>
            <a:pPr algn="just"/>
            <a:r>
              <a:rPr lang="ro-RO" sz="2400" b="1" dirty="0" smtClean="0">
                <a:latin typeface="Times New Roman" panose="02020603050405020304" pitchFamily="18" charset="0"/>
                <a:ea typeface="MS Mincho" panose="02020609040205080304" pitchFamily="49" charset="-128"/>
              </a:rPr>
              <a:t>	Puncte slabe:</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Spaţiu de desfăşurare restrâns;</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Preţuri ridicate. </a:t>
            </a:r>
            <a:endParaRPr lang="en-US" sz="2400" dirty="0">
              <a:latin typeface="Times New Roman" panose="02020603050405020304" pitchFamily="18" charset="0"/>
              <a:ea typeface="MS Mincho" panose="02020609040205080304" pitchFamily="49" charset="-128"/>
            </a:endParaRPr>
          </a:p>
        </p:txBody>
      </p:sp>
      <p:pic>
        <p:nvPicPr>
          <p:cNvPr id="6" name="Picture 5"/>
          <p:cNvPicPr>
            <a:picLocks noChangeAspect="1" noChangeArrowheads="1"/>
          </p:cNvPicPr>
          <p:nvPr/>
        </p:nvPicPr>
        <p:blipFill>
          <a:blip r:embed="rId3" cstate="print"/>
          <a:srcRect/>
          <a:stretch>
            <a:fillRect/>
          </a:stretch>
        </p:blipFill>
        <p:spPr bwMode="auto">
          <a:xfrm>
            <a:off x="10362405" y="5709428"/>
            <a:ext cx="1828007" cy="1148571"/>
          </a:xfrm>
          <a:prstGeom prst="rect">
            <a:avLst/>
          </a:prstGeom>
          <a:noFill/>
          <a:ln w="9525">
            <a:noFill/>
            <a:miter lim="800000"/>
            <a:headEnd/>
            <a:tailEnd/>
          </a:ln>
        </p:spPr>
      </p:pic>
      <p:pic>
        <p:nvPicPr>
          <p:cNvPr id="7" name="video-1489477380.mp4">
            <a:hlinkClick r:id="" action="ppaction://media"/>
          </p:cNvPr>
          <p:cNvPicPr>
            <a:picLocks noRot="1" noChangeAspect="1"/>
          </p:cNvPicPr>
          <p:nvPr>
            <a:videoFile r:link="rId1"/>
          </p:nvPr>
        </p:nvPicPr>
        <p:blipFill>
          <a:blip r:embed="rId4"/>
          <a:stretch>
            <a:fillRect/>
          </a:stretch>
        </p:blipFill>
        <p:spPr>
          <a:xfrm>
            <a:off x="5942806" y="2362200"/>
            <a:ext cx="5257800" cy="3314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smtClean="0">
                <a:solidFill>
                  <a:srgbClr val="C00000"/>
                </a:solidFill>
              </a:rPr>
              <a:t>2. Descrierea firmei</a:t>
            </a:r>
            <a:r>
              <a:rPr lang="en-US" dirty="0" smtClean="0"/>
              <a:t/>
            </a:r>
            <a:br>
              <a:rPr lang="en-US" dirty="0" smtClean="0"/>
            </a:br>
            <a:endParaRPr lang="en-US" dirty="0"/>
          </a:p>
        </p:txBody>
      </p:sp>
      <p:sp>
        <p:nvSpPr>
          <p:cNvPr id="3" name="Content Placeholder 2"/>
          <p:cNvSpPr>
            <a:spLocks noGrp="1"/>
          </p:cNvSpPr>
          <p:nvPr>
            <p:ph idx="1"/>
          </p:nvPr>
        </p:nvSpPr>
        <p:spPr>
          <a:xfrm>
            <a:off x="507934" y="1143003"/>
            <a:ext cx="10971372" cy="3886199"/>
          </a:xfrm>
        </p:spPr>
        <p:txBody>
          <a:bodyPr>
            <a:normAutofit fontScale="92500" lnSpcReduction="20000"/>
          </a:bodyPr>
          <a:lstStyle/>
          <a:p>
            <a:pPr>
              <a:buNone/>
            </a:pPr>
            <a:r>
              <a:rPr lang="ro-RO" b="1" dirty="0" smtClean="0"/>
              <a:t>2.1</a:t>
            </a:r>
            <a:r>
              <a:rPr lang="ro-RO" b="1" dirty="0"/>
              <a:t>. Descriere</a:t>
            </a:r>
            <a:endParaRPr lang="en-US" dirty="0"/>
          </a:p>
          <a:p>
            <a:pPr algn="just">
              <a:buNone/>
            </a:pPr>
            <a:r>
              <a:rPr lang="en-US" dirty="0" smtClean="0"/>
              <a:t>		</a:t>
            </a:r>
            <a:r>
              <a:rPr lang="ro-RO" dirty="0" smtClean="0"/>
              <a:t>F.E</a:t>
            </a:r>
            <a:r>
              <a:rPr lang="ro-RO" dirty="0"/>
              <a:t>. BIO-GRAM S.R.L. se ocupă cu prelucrarea şi conservarea fructelor şi </a:t>
            </a:r>
            <a:r>
              <a:rPr lang="ro-RO" dirty="0" smtClean="0"/>
              <a:t>legumelor.</a:t>
            </a:r>
            <a:r>
              <a:rPr lang="en-US" dirty="0" smtClean="0"/>
              <a:t> </a:t>
            </a:r>
            <a:r>
              <a:rPr lang="ro-RO" dirty="0" smtClean="0"/>
              <a:t>Deoarece </a:t>
            </a:r>
            <a:r>
              <a:rPr lang="ro-RO" dirty="0"/>
              <a:t>activitatea noastră este sezonieră, conducerea </a:t>
            </a:r>
            <a:r>
              <a:rPr lang="ro-RO" dirty="0" smtClean="0"/>
              <a:t>firmei</a:t>
            </a:r>
            <a:r>
              <a:rPr lang="en-US" dirty="0" smtClean="0"/>
              <a:t> </a:t>
            </a:r>
            <a:r>
              <a:rPr lang="ro-RO" dirty="0" smtClean="0"/>
              <a:t>s-a </a:t>
            </a:r>
            <a:r>
              <a:rPr lang="ro-RO" dirty="0"/>
              <a:t>gandit la extinderea activității prin dezvoltarea unei patiserii care va </a:t>
            </a:r>
            <a:r>
              <a:rPr lang="ro-RO" dirty="0" smtClean="0"/>
              <a:t>utiliz</a:t>
            </a:r>
            <a:r>
              <a:rPr lang="en-US" dirty="0" smtClean="0"/>
              <a:t>a</a:t>
            </a:r>
            <a:r>
              <a:rPr lang="ro-RO" dirty="0" smtClean="0"/>
              <a:t> </a:t>
            </a:r>
            <a:r>
              <a:rPr lang="ro-RO" dirty="0"/>
              <a:t>produse proprii (gemuri, dulceață, zacuscă, etc) și va produce produse de patiserie pentru vânzare </a:t>
            </a:r>
            <a:r>
              <a:rPr lang="ro-RO" dirty="0" smtClean="0"/>
              <a:t>zilnică</a:t>
            </a:r>
            <a:r>
              <a:rPr lang="en-US" dirty="0" smtClean="0"/>
              <a:t> </a:t>
            </a:r>
            <a:r>
              <a:rPr lang="ro-RO" dirty="0" smtClean="0"/>
              <a:t>(tarte </a:t>
            </a:r>
            <a:r>
              <a:rPr lang="ro-RO" dirty="0"/>
              <a:t>cu fructe, brioșe, cornuri cu gem, aluat foitaj cu dulceață, foitaj cu zacuscă, cornulețe cu gem, etc).</a:t>
            </a:r>
            <a:endParaRPr lang="en-US" dirty="0"/>
          </a:p>
          <a:p>
            <a:pPr algn="just">
              <a:buNone/>
            </a:pPr>
            <a:r>
              <a:rPr lang="en-US" dirty="0" smtClean="0"/>
              <a:t>	</a:t>
            </a:r>
            <a:endParaRPr lang="en-US" dirty="0"/>
          </a:p>
        </p:txBody>
      </p:sp>
      <p:pic>
        <p:nvPicPr>
          <p:cNvPr id="4" name="video-1489427116.mp4">
            <a:hlinkClick r:id="" action="ppaction://media"/>
          </p:cNvPr>
          <p:cNvPicPr>
            <a:picLocks noRot="1" noChangeAspect="1"/>
          </p:cNvPicPr>
          <p:nvPr>
            <a:videoFile r:link="rId1"/>
          </p:nvPr>
        </p:nvPicPr>
        <p:blipFill>
          <a:blip r:embed="rId3"/>
          <a:stretch>
            <a:fillRect/>
          </a:stretch>
        </p:blipFill>
        <p:spPr>
          <a:xfrm>
            <a:off x="2056606" y="4419600"/>
            <a:ext cx="5350237" cy="2128837"/>
          </a:xfrm>
          <a:prstGeom prst="rect">
            <a:avLst/>
          </a:prstGeom>
        </p:spPr>
      </p:pic>
      <p:pic>
        <p:nvPicPr>
          <p:cNvPr id="5" name="Picture 5"/>
          <p:cNvPicPr>
            <a:picLocks noChangeAspect="1" noChangeArrowheads="1"/>
          </p:cNvPicPr>
          <p:nvPr/>
        </p:nvPicPr>
        <p:blipFill>
          <a:blip r:embed="rId4"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006" y="1066800"/>
            <a:ext cx="10820400" cy="3416320"/>
          </a:xfrm>
          <a:prstGeom prst="rect">
            <a:avLst/>
          </a:prstGeom>
        </p:spPr>
        <p:txBody>
          <a:bodyPr wrap="square">
            <a:spAutoFit/>
          </a:bodyPr>
          <a:lstStyle/>
          <a:p>
            <a:pPr marL="800100" lvl="1" indent="-342900" algn="just">
              <a:buFont typeface="Courier New" panose="02070309020205020404" pitchFamily="49" charset="0"/>
              <a:buChar char="o"/>
            </a:pPr>
            <a:r>
              <a:rPr lang="ro-RO" sz="2400" dirty="0" smtClean="0">
                <a:latin typeface="Times New Roman" panose="02020603050405020304" pitchFamily="18" charset="0"/>
                <a:ea typeface="MS Mincho" panose="02020609040205080304" pitchFamily="49" charset="-128"/>
              </a:rPr>
              <a:t>F.E. QUEENS GARDEN S.R.L.</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	</a:t>
            </a:r>
            <a:r>
              <a:rPr lang="ro-RO" sz="2400" b="1" dirty="0" smtClean="0">
                <a:latin typeface="Times New Roman" panose="02020603050405020304" pitchFamily="18" charset="0"/>
                <a:ea typeface="MS Mincho" panose="02020609040205080304" pitchFamily="49" charset="-128"/>
              </a:rPr>
              <a:t>Puncte tari:</a:t>
            </a:r>
            <a:endParaRPr lang="en-US" sz="2400" dirty="0" smtClean="0">
              <a:latin typeface="Times New Roman" panose="02020603050405020304" pitchFamily="18" charset="0"/>
              <a:ea typeface="MS Mincho" panose="02020609040205080304" pitchFamily="49" charset="-128"/>
            </a:endParaRPr>
          </a:p>
          <a:p>
            <a:pPr algn="just"/>
            <a:r>
              <a:rPr lang="it-IT" sz="2400" dirty="0" smtClean="0">
                <a:latin typeface="Times New Roman" panose="02020603050405020304" pitchFamily="18" charset="0"/>
                <a:ea typeface="MS Mincho" panose="02020609040205080304" pitchFamily="49" charset="-128"/>
              </a:rPr>
              <a:t>Experienţă pe piaţă;</a:t>
            </a:r>
            <a:endParaRPr lang="en-US" sz="2400" dirty="0" smtClean="0">
              <a:latin typeface="Times New Roman" panose="02020603050405020304" pitchFamily="18" charset="0"/>
              <a:ea typeface="MS Mincho" panose="02020609040205080304" pitchFamily="49" charset="-128"/>
            </a:endParaRPr>
          </a:p>
          <a:p>
            <a:pPr algn="just"/>
            <a:r>
              <a:rPr lang="it-IT" sz="2400" dirty="0" smtClean="0">
                <a:latin typeface="Times New Roman" panose="02020603050405020304" pitchFamily="18" charset="0"/>
                <a:ea typeface="MS Mincho" panose="02020609040205080304" pitchFamily="49" charset="-128"/>
              </a:rPr>
              <a:t>Preţuri accesibile;</a:t>
            </a:r>
            <a:endParaRPr lang="en-US" sz="2400" dirty="0" smtClean="0">
              <a:latin typeface="Times New Roman" panose="02020603050405020304" pitchFamily="18" charset="0"/>
              <a:ea typeface="MS Mincho" panose="02020609040205080304" pitchFamily="49" charset="-128"/>
            </a:endParaRPr>
          </a:p>
          <a:p>
            <a:pPr algn="just"/>
            <a:r>
              <a:rPr lang="it-IT" sz="2400" dirty="0" smtClean="0">
                <a:latin typeface="Times New Roman" panose="02020603050405020304" pitchFamily="18" charset="0"/>
                <a:ea typeface="MS Mincho" panose="02020609040205080304" pitchFamily="49" charset="-128"/>
              </a:rPr>
              <a:t>Poziţie centrală.</a:t>
            </a:r>
            <a:endParaRPr lang="en-US" sz="2400" dirty="0" smtClean="0">
              <a:latin typeface="Times New Roman" panose="02020603050405020304" pitchFamily="18" charset="0"/>
              <a:ea typeface="MS Mincho" panose="02020609040205080304" pitchFamily="49" charset="-128"/>
            </a:endParaRPr>
          </a:p>
          <a:p>
            <a:pPr algn="just"/>
            <a:r>
              <a:rPr lang="it-IT" sz="2400" dirty="0" smtClean="0">
                <a:latin typeface="Times New Roman" panose="02020603050405020304" pitchFamily="18" charset="0"/>
                <a:ea typeface="MS Mincho" panose="02020609040205080304" pitchFamily="49" charset="-128"/>
              </a:rPr>
              <a:t>	</a:t>
            </a:r>
            <a:r>
              <a:rPr lang="it-IT" sz="2400" b="1" dirty="0" smtClean="0">
                <a:latin typeface="Times New Roman" panose="02020603050405020304" pitchFamily="18" charset="0"/>
                <a:ea typeface="MS Mincho" panose="02020609040205080304" pitchFamily="49" charset="-128"/>
              </a:rPr>
              <a:t>Puncte slabe:</a:t>
            </a:r>
            <a:endParaRPr lang="en-US" sz="2400" dirty="0" smtClean="0">
              <a:latin typeface="Times New Roman" panose="02020603050405020304" pitchFamily="18" charset="0"/>
              <a:ea typeface="MS Mincho" panose="02020609040205080304" pitchFamily="49" charset="-128"/>
            </a:endParaRPr>
          </a:p>
          <a:p>
            <a:pPr algn="just"/>
            <a:r>
              <a:rPr lang="it-IT" sz="2400" dirty="0" smtClean="0">
                <a:latin typeface="Times New Roman" panose="02020603050405020304" pitchFamily="18" charset="0"/>
                <a:ea typeface="MS Mincho" panose="02020609040205080304" pitchFamily="49" charset="-128"/>
              </a:rPr>
              <a:t>Diversitatea sortimentală mai restrânsă;</a:t>
            </a:r>
            <a:endParaRPr lang="en-US" sz="2400" dirty="0" smtClean="0">
              <a:latin typeface="Times New Roman" panose="02020603050405020304" pitchFamily="18" charset="0"/>
              <a:ea typeface="MS Mincho" panose="02020609040205080304" pitchFamily="49" charset="-128"/>
            </a:endParaRPr>
          </a:p>
          <a:p>
            <a:pPr algn="just"/>
            <a:r>
              <a:rPr lang="it-IT" sz="2400" dirty="0" smtClean="0">
                <a:latin typeface="Times New Roman" panose="02020603050405020304" pitchFamily="18" charset="0"/>
                <a:ea typeface="MS Mincho" panose="02020609040205080304" pitchFamily="49" charset="-128"/>
              </a:rPr>
              <a:t>Calitatea produselor;</a:t>
            </a:r>
            <a:endParaRPr lang="en-US" sz="2400" dirty="0" smtClean="0">
              <a:latin typeface="Times New Roman" panose="02020603050405020304" pitchFamily="18" charset="0"/>
              <a:ea typeface="MS Mincho" panose="02020609040205080304" pitchFamily="49" charset="-128"/>
            </a:endParaRPr>
          </a:p>
          <a:p>
            <a:pPr algn="just"/>
            <a:r>
              <a:rPr lang="it-IT" sz="2400" dirty="0" smtClean="0">
                <a:latin typeface="Times New Roman" panose="02020603050405020304" pitchFamily="18" charset="0"/>
                <a:ea typeface="MS Mincho" panose="02020609040205080304" pitchFamily="49" charset="-128"/>
              </a:rPr>
              <a:t>Personal redus.</a:t>
            </a:r>
            <a:endParaRPr lang="en-US" sz="2400" dirty="0">
              <a:latin typeface="Times New Roman" panose="02020603050405020304" pitchFamily="18" charset="0"/>
              <a:ea typeface="MS Mincho" panose="02020609040205080304" pitchFamily="49" charset="-128"/>
            </a:endParaRPr>
          </a:p>
        </p:txBody>
      </p:sp>
      <p:sp>
        <p:nvSpPr>
          <p:cNvPr id="3" name="Rectangle 2"/>
          <p:cNvSpPr/>
          <p:nvPr/>
        </p:nvSpPr>
        <p:spPr>
          <a:xfrm>
            <a:off x="608806" y="381000"/>
            <a:ext cx="2690160" cy="461665"/>
          </a:xfrm>
          <a:prstGeom prst="rect">
            <a:avLst/>
          </a:prstGeom>
        </p:spPr>
        <p:txBody>
          <a:bodyPr wrap="none">
            <a:spAutoFit/>
          </a:bodyPr>
          <a:lstStyle/>
          <a:p>
            <a:pPr indent="457200" algn="just"/>
            <a:r>
              <a:rPr lang="ro-RO" sz="2400" b="1" i="1" dirty="0" smtClean="0">
                <a:latin typeface="Times New Roman" panose="02020603050405020304" pitchFamily="18" charset="0"/>
                <a:ea typeface="MS Mincho" panose="02020609040205080304" pitchFamily="49" charset="-128"/>
              </a:rPr>
              <a:t>7.3. Concurenţa</a:t>
            </a:r>
          </a:p>
        </p:txBody>
      </p:sp>
      <p:pic>
        <p:nvPicPr>
          <p:cNvPr id="5" name="Picture 4"/>
          <p:cNvPicPr>
            <a:picLocks noChangeAspect="1" noChangeArrowheads="1"/>
          </p:cNvPicPr>
          <p:nvPr/>
        </p:nvPicPr>
        <p:blipFill>
          <a:blip r:embed="rId3" cstate="print"/>
          <a:srcRect/>
          <a:stretch>
            <a:fillRect/>
          </a:stretch>
        </p:blipFill>
        <p:spPr bwMode="auto">
          <a:xfrm>
            <a:off x="10362405" y="5709428"/>
            <a:ext cx="1828007" cy="1148571"/>
          </a:xfrm>
          <a:prstGeom prst="rect">
            <a:avLst/>
          </a:prstGeom>
          <a:noFill/>
          <a:ln w="9525">
            <a:noFill/>
            <a:miter lim="800000"/>
            <a:headEnd/>
            <a:tailEnd/>
          </a:ln>
        </p:spPr>
      </p:pic>
      <p:pic>
        <p:nvPicPr>
          <p:cNvPr id="6" name="video-1489477387.mp4">
            <a:hlinkClick r:id="" action="ppaction://media"/>
          </p:cNvPr>
          <p:cNvPicPr>
            <a:picLocks noRot="1" noChangeAspect="1"/>
          </p:cNvPicPr>
          <p:nvPr>
            <a:videoFile r:link="rId1"/>
          </p:nvPr>
        </p:nvPicPr>
        <p:blipFill>
          <a:blip r:embed="rId4"/>
          <a:stretch>
            <a:fillRect/>
          </a:stretch>
        </p:blipFill>
        <p:spPr>
          <a:xfrm>
            <a:off x="6171406" y="1981200"/>
            <a:ext cx="48768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206" y="2057400"/>
            <a:ext cx="7693819" cy="1569660"/>
          </a:xfrm>
          <a:prstGeom prst="rect">
            <a:avLst/>
          </a:prstGeom>
        </p:spPr>
        <p:txBody>
          <a:bodyPr wrap="square">
            <a:spAutoFit/>
          </a:bodyPr>
          <a:lstStyle/>
          <a:p>
            <a:pPr indent="457200" algn="just"/>
            <a:r>
              <a:rPr lang="ro-RO" sz="2400" b="1" dirty="0" smtClean="0">
                <a:latin typeface="Times New Roman" panose="02020603050405020304" pitchFamily="18" charset="0"/>
                <a:ea typeface="MS Mincho" panose="02020609040205080304" pitchFamily="49" charset="-128"/>
              </a:rPr>
              <a:t>	Puncte tari:</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Experiență pe piață</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Prețuri accesibile;</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Oferă produse solicitate de clienţi.</a:t>
            </a:r>
            <a:endParaRPr lang="en-US" sz="2400" dirty="0">
              <a:latin typeface="Times New Roman" panose="02020603050405020304" pitchFamily="18" charset="0"/>
              <a:ea typeface="MS Mincho" panose="02020609040205080304" pitchFamily="49" charset="-128"/>
            </a:endParaRPr>
          </a:p>
        </p:txBody>
      </p:sp>
      <p:sp>
        <p:nvSpPr>
          <p:cNvPr id="3" name="Rectangle 2"/>
          <p:cNvSpPr/>
          <p:nvPr/>
        </p:nvSpPr>
        <p:spPr>
          <a:xfrm>
            <a:off x="685006" y="381000"/>
            <a:ext cx="2690160" cy="461665"/>
          </a:xfrm>
          <a:prstGeom prst="rect">
            <a:avLst/>
          </a:prstGeom>
        </p:spPr>
        <p:txBody>
          <a:bodyPr wrap="none">
            <a:spAutoFit/>
          </a:bodyPr>
          <a:lstStyle/>
          <a:p>
            <a:pPr indent="457200" algn="just"/>
            <a:r>
              <a:rPr lang="ro-RO" sz="2400" b="1" i="1" dirty="0" smtClean="0">
                <a:latin typeface="Times New Roman" panose="02020603050405020304" pitchFamily="18" charset="0"/>
                <a:ea typeface="MS Mincho" panose="02020609040205080304" pitchFamily="49" charset="-128"/>
              </a:rPr>
              <a:t>7.3. Concurenţa</a:t>
            </a:r>
          </a:p>
        </p:txBody>
      </p:sp>
      <p:sp>
        <p:nvSpPr>
          <p:cNvPr id="4" name="Rectangle 3"/>
          <p:cNvSpPr/>
          <p:nvPr/>
        </p:nvSpPr>
        <p:spPr>
          <a:xfrm>
            <a:off x="304006" y="1066800"/>
            <a:ext cx="11658600" cy="830997"/>
          </a:xfrm>
          <a:prstGeom prst="rect">
            <a:avLst/>
          </a:prstGeom>
        </p:spPr>
        <p:txBody>
          <a:bodyPr wrap="square">
            <a:spAutoFit/>
          </a:bodyPr>
          <a:lstStyle/>
          <a:p>
            <a:pPr indent="457200" algn="just"/>
            <a:r>
              <a:rPr lang="it-IT" sz="2400" dirty="0" smtClean="0">
                <a:latin typeface="Times New Roman" panose="02020603050405020304" pitchFamily="18" charset="0"/>
                <a:ea typeface="MS Mincho" panose="02020609040205080304" pitchFamily="49" charset="-128"/>
              </a:rPr>
              <a:t>Pe piaţa reală, SC. BIO-GRAM S.R.L. are ca principal concurent: </a:t>
            </a:r>
            <a:r>
              <a:rPr lang="ro-RO" sz="2400" dirty="0" smtClean="0">
                <a:latin typeface="Times New Roman" panose="02020603050405020304" pitchFamily="18" charset="0"/>
                <a:ea typeface="MS Mincho" panose="02020609040205080304" pitchFamily="49" charset="-128"/>
              </a:rPr>
              <a:t>SC. EUROPEAN FOOD S.R.L. şi micii producători care lucrează în regim individual.</a:t>
            </a:r>
            <a:endParaRPr lang="en-US" sz="2400" dirty="0">
              <a:latin typeface="Times New Roman" panose="02020603050405020304" pitchFamily="18" charset="0"/>
              <a:ea typeface="MS Mincho" panose="02020609040205080304" pitchFamily="49" charset="-128"/>
            </a:endParaRPr>
          </a:p>
        </p:txBody>
      </p:sp>
      <p:sp>
        <p:nvSpPr>
          <p:cNvPr id="5" name="Rectangle 4"/>
          <p:cNvSpPr/>
          <p:nvPr/>
        </p:nvSpPr>
        <p:spPr>
          <a:xfrm>
            <a:off x="456406" y="3581400"/>
            <a:ext cx="6092825" cy="1938992"/>
          </a:xfrm>
          <a:prstGeom prst="rect">
            <a:avLst/>
          </a:prstGeom>
        </p:spPr>
        <p:txBody>
          <a:bodyPr>
            <a:spAutoFit/>
          </a:bodyPr>
          <a:lstStyle/>
          <a:p>
            <a:pPr algn="just"/>
            <a:r>
              <a:rPr lang="ro-RO" sz="2400" b="1" dirty="0" smtClean="0">
                <a:latin typeface="Times New Roman" panose="02020603050405020304" pitchFamily="18" charset="0"/>
                <a:ea typeface="MS Mincho" panose="02020609040205080304" pitchFamily="49" charset="-128"/>
              </a:rPr>
              <a:t>	Puncte slabe:</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Produse realizate industrial;</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Utilizarea in mică măsură a rețetelor</a:t>
            </a:r>
          </a:p>
          <a:p>
            <a:pPr algn="just"/>
            <a:r>
              <a:rPr lang="ro-RO" sz="2400" dirty="0" smtClean="0">
                <a:latin typeface="Times New Roman" panose="02020603050405020304" pitchFamily="18" charset="0"/>
                <a:ea typeface="MS Mincho" panose="02020609040205080304" pitchFamily="49" charset="-128"/>
              </a:rPr>
              <a:t> tradiționale</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Micii producători:</a:t>
            </a:r>
            <a:endParaRPr lang="en-US" sz="2400" dirty="0" smtClean="0">
              <a:latin typeface="Times New Roman" panose="02020603050405020304" pitchFamily="18" charset="0"/>
              <a:ea typeface="MS Mincho" panose="02020609040205080304" pitchFamily="49" charset="-128"/>
            </a:endParaRPr>
          </a:p>
        </p:txBody>
      </p:sp>
      <p:sp>
        <p:nvSpPr>
          <p:cNvPr id="6" name="Rectangle 5"/>
          <p:cNvSpPr/>
          <p:nvPr/>
        </p:nvSpPr>
        <p:spPr>
          <a:xfrm>
            <a:off x="6097588" y="2057400"/>
            <a:ext cx="6092825" cy="3416320"/>
          </a:xfrm>
          <a:prstGeom prst="rect">
            <a:avLst/>
          </a:prstGeom>
        </p:spPr>
        <p:txBody>
          <a:bodyPr>
            <a:spAutoFit/>
          </a:bodyPr>
          <a:lstStyle/>
          <a:p>
            <a:pPr algn="just"/>
            <a:r>
              <a:rPr lang="ro-RO" sz="2400" b="1" dirty="0" smtClean="0">
                <a:latin typeface="Times New Roman" panose="02020603050405020304" pitchFamily="18" charset="0"/>
                <a:ea typeface="MS Mincho" panose="02020609040205080304" pitchFamily="49" charset="-128"/>
              </a:rPr>
              <a:t>	Puncte tari:</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Utilizarea rețetelor tradiționale</a:t>
            </a:r>
            <a:endParaRPr lang="en-US"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Incredere di partea consumatorilor</a:t>
            </a:r>
            <a:endParaRPr lang="en-US" sz="2400" dirty="0" smtClean="0">
              <a:latin typeface="Times New Roman" panose="02020603050405020304" pitchFamily="18" charset="0"/>
              <a:ea typeface="MS Mincho" panose="02020609040205080304" pitchFamily="49" charset="-128"/>
            </a:endParaRPr>
          </a:p>
          <a:p>
            <a:pPr algn="just"/>
            <a:r>
              <a:rPr lang="ro-RO" sz="2400" b="1" dirty="0" smtClean="0">
                <a:latin typeface="Times New Roman" panose="02020603050405020304" pitchFamily="18" charset="0"/>
                <a:ea typeface="MS Mincho" panose="02020609040205080304" pitchFamily="49" charset="-128"/>
              </a:rPr>
              <a:t>	</a:t>
            </a:r>
          </a:p>
          <a:p>
            <a:pPr algn="just"/>
            <a:r>
              <a:rPr lang="ro-RO" sz="2400" b="1" dirty="0" smtClean="0">
                <a:latin typeface="Times New Roman" panose="02020603050405020304" pitchFamily="18" charset="0"/>
                <a:ea typeface="MS Mincho" panose="02020609040205080304" pitchFamily="49" charset="-128"/>
              </a:rPr>
              <a:t>	Puncte slabe:</a:t>
            </a:r>
            <a:endParaRPr lang="ro-RO" sz="2400" dirty="0" smtClean="0">
              <a:latin typeface="Times New Roman" panose="02020603050405020304" pitchFamily="18" charset="0"/>
              <a:ea typeface="MS Mincho" panose="02020609040205080304" pitchFamily="49" charset="-128"/>
            </a:endParaRPr>
          </a:p>
          <a:p>
            <a:pPr algn="just"/>
            <a:r>
              <a:rPr lang="ro-RO" sz="2400" dirty="0" smtClean="0">
                <a:latin typeface="Times New Roman" panose="02020603050405020304" pitchFamily="18" charset="0"/>
                <a:ea typeface="MS Mincho" panose="02020609040205080304" pitchFamily="49" charset="-128"/>
              </a:rPr>
              <a:t>Piață de desfacere restrânsă,</a:t>
            </a:r>
          </a:p>
          <a:p>
            <a:pPr algn="just"/>
            <a:r>
              <a:rPr lang="ro-RO" sz="2400" dirty="0" smtClean="0">
                <a:latin typeface="Times New Roman" panose="02020603050405020304" pitchFamily="18" charset="0"/>
                <a:ea typeface="MS Mincho" panose="02020609040205080304" pitchFamily="49" charset="-128"/>
              </a:rPr>
              <a:t>Prețuri mari datorate cheltuielilor inseminate</a:t>
            </a:r>
          </a:p>
          <a:p>
            <a:pPr algn="just"/>
            <a:r>
              <a:rPr lang="ro-RO" sz="2400" dirty="0" smtClean="0">
                <a:latin typeface="Times New Roman" panose="02020603050405020304" pitchFamily="18" charset="0"/>
                <a:ea typeface="MS Mincho" panose="02020609040205080304" pitchFamily="49" charset="-128"/>
              </a:rPr>
              <a:t>Ambalaje neperformante, reciclate</a:t>
            </a:r>
          </a:p>
          <a:p>
            <a:pPr algn="just"/>
            <a:r>
              <a:rPr lang="ro-RO" sz="2400" dirty="0" smtClean="0">
                <a:latin typeface="Times New Roman" panose="02020603050405020304" pitchFamily="18" charset="0"/>
                <a:ea typeface="MS Mincho" panose="02020609040205080304" pitchFamily="49" charset="-128"/>
              </a:rPr>
              <a:t>Lipsa publicității</a:t>
            </a:r>
            <a:endParaRPr lang="en-US" sz="2400" dirty="0" smtClean="0">
              <a:latin typeface="Times New Roman" panose="02020603050405020304" pitchFamily="18" charset="0"/>
              <a:ea typeface="MS Mincho" panose="02020609040205080304" pitchFamily="49" charset="-128"/>
            </a:endParaRPr>
          </a:p>
        </p:txBody>
      </p:sp>
      <p:pic>
        <p:nvPicPr>
          <p:cNvPr id="7" name="Picture 6"/>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600" b="1" dirty="0" smtClean="0">
                <a:solidFill>
                  <a:srgbClr val="C00000"/>
                </a:solidFill>
              </a:rPr>
              <a:t>8. Perspectiva de dezvoltare</a:t>
            </a:r>
            <a:r>
              <a:rPr lang="ro-RO" sz="3600" dirty="0" smtClean="0">
                <a:solidFill>
                  <a:srgbClr val="C00000"/>
                </a:solidFill>
              </a:rPr>
              <a:t/>
            </a:r>
            <a:br>
              <a:rPr lang="ro-RO" sz="3600" dirty="0" smtClean="0">
                <a:solidFill>
                  <a:srgbClr val="C00000"/>
                </a:solidFill>
              </a:rPr>
            </a:br>
            <a:endParaRPr lang="ro-RO" sz="3600" dirty="0">
              <a:solidFill>
                <a:srgbClr val="C00000"/>
              </a:solidFill>
            </a:endParaRPr>
          </a:p>
        </p:txBody>
      </p:sp>
      <p:sp>
        <p:nvSpPr>
          <p:cNvPr id="3" name="Content Placeholder 2"/>
          <p:cNvSpPr>
            <a:spLocks noGrp="1"/>
          </p:cNvSpPr>
          <p:nvPr>
            <p:ph idx="1"/>
          </p:nvPr>
        </p:nvSpPr>
        <p:spPr/>
        <p:txBody>
          <a:bodyPr/>
          <a:lstStyle/>
          <a:p>
            <a:pPr>
              <a:buNone/>
            </a:pPr>
            <a:r>
              <a:rPr lang="ro-RO" sz="2800" b="1" i="1" dirty="0" smtClean="0">
                <a:latin typeface="Times New Roman" pitchFamily="18" charset="0"/>
                <a:cs typeface="Times New Roman" pitchFamily="18" charset="0"/>
              </a:rPr>
              <a:t>Obiectivele cuantificabile</a:t>
            </a:r>
            <a:r>
              <a:rPr lang="ro-RO" sz="2800" dirty="0" smtClean="0">
                <a:latin typeface="Times New Roman" pitchFamily="18" charset="0"/>
                <a:cs typeface="Times New Roman" pitchFamily="18" charset="0"/>
              </a:rPr>
              <a:t> ale firmei sunt:</a:t>
            </a:r>
          </a:p>
          <a:p>
            <a:pPr lvl="1">
              <a:buFont typeface="Wingdings" pitchFamily="2" charset="2"/>
              <a:buChar char="Ø"/>
            </a:pPr>
            <a:r>
              <a:rPr lang="ro-RO" dirty="0" smtClean="0"/>
              <a:t>Creşterea cotei de piaţă cu 10% în următorul an de activitate şi deţinerea poziţiei de lider local;</a:t>
            </a:r>
            <a:endParaRPr lang="ro-RO" sz="1800" dirty="0" smtClean="0"/>
          </a:p>
          <a:p>
            <a:pPr lvl="1">
              <a:buFont typeface="Wingdings" pitchFamily="2" charset="2"/>
              <a:buChar char="Ø"/>
            </a:pPr>
            <a:r>
              <a:rPr lang="ro-RO" dirty="0" smtClean="0"/>
              <a:t>Majorarea volumului încasărilor cu 30% prin extinderea în următorii 5 ani în cel puţin 3 orașe,</a:t>
            </a:r>
            <a:endParaRPr lang="ro-RO" sz="1800" dirty="0" smtClean="0"/>
          </a:p>
          <a:p>
            <a:pPr lvl="1">
              <a:buFont typeface="Wingdings" pitchFamily="2" charset="2"/>
              <a:buChar char="Ø"/>
            </a:pPr>
            <a:r>
              <a:rPr lang="ro-RO" dirty="0" smtClean="0"/>
              <a:t>Fidelizarea clienţilor prin diferite oferte, reduceri de preţuri şi oferirea unor produse de calitate şi gust unic;</a:t>
            </a:r>
            <a:endParaRPr lang="ro-RO" sz="1800" dirty="0" smtClean="0"/>
          </a:p>
          <a:p>
            <a:pPr lvl="1">
              <a:buFont typeface="Wingdings" pitchFamily="2" charset="2"/>
              <a:buChar char="Ø"/>
            </a:pPr>
            <a:r>
              <a:rPr lang="ro-RO" dirty="0" smtClean="0"/>
              <a:t>Creşterea numărului de clienţi cu 15 % prin </a:t>
            </a:r>
            <a:r>
              <a:rPr lang="pt-BR" dirty="0" smtClean="0"/>
              <a:t>diversificarea ofertelor şi </a:t>
            </a:r>
            <a:r>
              <a:rPr lang="ro-RO" dirty="0" smtClean="0"/>
              <a:t>cucerirea de noi pieţe în următorii 2 ani;</a:t>
            </a:r>
            <a:endParaRPr lang="ro-RO" sz="1800" dirty="0" smtClean="0"/>
          </a:p>
          <a:p>
            <a:pPr>
              <a:buFont typeface="Wingdings" pitchFamily="2" charset="2"/>
              <a:buChar char="Ø"/>
            </a:pPr>
            <a:endParaRPr lang="ro-RO" dirty="0"/>
          </a:p>
        </p:txBody>
      </p:sp>
      <p:pic>
        <p:nvPicPr>
          <p:cNvPr id="4" name="Picture 3"/>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206" y="304800"/>
            <a:ext cx="6092825" cy="830997"/>
          </a:xfrm>
          <a:prstGeom prst="rect">
            <a:avLst/>
          </a:prstGeom>
        </p:spPr>
        <p:txBody>
          <a:bodyPr>
            <a:spAutoFit/>
          </a:bodyPr>
          <a:lstStyle/>
          <a:p>
            <a:r>
              <a:rPr lang="ro-RO" sz="2400" b="1" dirty="0" smtClean="0">
                <a:solidFill>
                  <a:srgbClr val="C00000"/>
                </a:solidFill>
              </a:rPr>
              <a:t>8. Perspectiva de dezvoltare</a:t>
            </a:r>
            <a:r>
              <a:rPr lang="ro-RO" sz="2400" dirty="0" smtClean="0">
                <a:solidFill>
                  <a:srgbClr val="C00000"/>
                </a:solidFill>
              </a:rPr>
              <a:t/>
            </a:r>
            <a:br>
              <a:rPr lang="ro-RO" sz="2400" dirty="0" smtClean="0">
                <a:solidFill>
                  <a:srgbClr val="C00000"/>
                </a:solidFill>
              </a:rPr>
            </a:br>
            <a:endParaRPr lang="ro-RO" sz="2400" dirty="0"/>
          </a:p>
        </p:txBody>
      </p:sp>
      <p:sp>
        <p:nvSpPr>
          <p:cNvPr id="1026" name="Rectangle 2"/>
          <p:cNvSpPr>
            <a:spLocks noChangeArrowheads="1"/>
          </p:cNvSpPr>
          <p:nvPr/>
        </p:nvSpPr>
        <p:spPr bwMode="auto">
          <a:xfrm>
            <a:off x="0" y="990600"/>
            <a:ext cx="9131026" cy="221599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Ø"/>
              <a:tabLst>
                <a:tab pos="588963" algn="l"/>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Ob</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ţ</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inerea m</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ă</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rcii de calitate a firmei de exerci</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ţ</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iu;</a:t>
            </a:r>
            <a:endPar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Ø"/>
              <a:tabLst>
                <a:tab pos="588963" algn="l"/>
              </a:tabLst>
            </a:pP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Ø"/>
              <a:tabLst>
                <a:tab pos="588963" algn="l"/>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Cre</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ş</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terea num</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ă</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rului de tranzac</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ţ</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ii derulate cu firmele de exerci</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ţ</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iu;</a:t>
            </a:r>
            <a:endPar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Ø"/>
              <a:tabLst>
                <a:tab pos="588963" algn="l"/>
              </a:tabLst>
            </a:pP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Ø"/>
              <a:tabLst>
                <a:tab pos="588963" algn="l"/>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În următorii 3 ani firma să devină lider pe piaţa.</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588963" algn="l"/>
              </a:tabLst>
            </a:pPr>
            <a:endParaRPr kumimoji="0" lang="ro-RO"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304007" y="3276600"/>
            <a:ext cx="116586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altLang="ja-JP" sz="2800" b="1"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8.1. 	Indicatori de eficienţă economică, rentabilitate, solvabilitate, indicatori de risc, necesar fond de rulment, fond de rulment, trezorerie netă (cash – flow)</a:t>
            </a:r>
            <a:endParaRPr kumimoji="0" lang="ro-RO" altLang="ja-JP"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ro-RO" altLang="ja-JP" sz="2400" b="1" dirty="0" smtClean="0">
                <a:latin typeface="Times New Roman" pitchFamily="18" charset="0"/>
                <a:ea typeface="MS Mincho" pitchFamily="49" charset="-128"/>
                <a:cs typeface="Times New Roman" pitchFamily="18" charset="0"/>
              </a:rPr>
              <a:t>	</a:t>
            </a: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Rentabilitatea</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este categoria economică prin care se exprimă </a:t>
            </a:r>
            <a:r>
              <a:rPr kumimoji="0" lang="ro-RO" altLang="ja-JP" sz="24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capacitatea </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întreprinderii de a </a:t>
            </a:r>
            <a:r>
              <a:rPr kumimoji="0" lang="ro-RO" altLang="ja-JP" sz="24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obţine profit</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ceea ce reflectă </a:t>
            </a:r>
            <a:r>
              <a:rPr kumimoji="0" lang="ro-RO" altLang="ja-JP" sz="24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performanţa</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acesteia.</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406" y="228600"/>
            <a:ext cx="11201400" cy="954107"/>
          </a:xfrm>
          <a:prstGeom prst="rect">
            <a:avLst/>
          </a:prstGeom>
        </p:spPr>
        <p:txBody>
          <a:bodyPr wrap="square">
            <a:spAutoFit/>
          </a:bodyPr>
          <a:lstStyle/>
          <a:p>
            <a:pPr lvl="0" algn="just" fontAlgn="base">
              <a:spcBef>
                <a:spcPct val="0"/>
              </a:spcBef>
              <a:spcAft>
                <a:spcPct val="0"/>
              </a:spcAft>
            </a:pPr>
            <a:r>
              <a:rPr lang="ro-RO" altLang="ja-JP" sz="2000" b="1" dirty="0" smtClean="0">
                <a:latin typeface="Times New Roman" pitchFamily="18" charset="0"/>
                <a:ea typeface="MS Mincho" pitchFamily="49" charset="-128"/>
                <a:cs typeface="Times New Roman" pitchFamily="18" charset="0"/>
              </a:rPr>
              <a:t>8.1. 	Indicatori de eficienţă economică, rentabilitate, solvabilitate, indicatori de risc, necesar fond de rulment, fond de rulment, trezorerie netă (cash – flow)</a:t>
            </a:r>
            <a:endParaRPr lang="ro-RO" altLang="ja-JP" sz="2000" dirty="0" smtClean="0">
              <a:latin typeface="Arial" pitchFamily="34" charset="0"/>
              <a:cs typeface="Arial" pitchFamily="34" charset="0"/>
            </a:endParaRPr>
          </a:p>
          <a:p>
            <a:pPr lvl="0" algn="just" eaLnBrk="0" fontAlgn="base" hangingPunct="0">
              <a:spcBef>
                <a:spcPct val="0"/>
              </a:spcBef>
              <a:spcAft>
                <a:spcPct val="0"/>
              </a:spcAft>
            </a:pPr>
            <a:r>
              <a:rPr lang="ro-RO" altLang="ja-JP" sz="1600" b="1" dirty="0" smtClean="0">
                <a:latin typeface="Times New Roman" pitchFamily="18" charset="0"/>
                <a:ea typeface="MS Mincho" pitchFamily="49" charset="-128"/>
                <a:cs typeface="Times New Roman" pitchFamily="18" charset="0"/>
              </a:rPr>
              <a:t>	</a:t>
            </a:r>
          </a:p>
        </p:txBody>
      </p:sp>
      <p:sp>
        <p:nvSpPr>
          <p:cNvPr id="90113" name="Rectangle 1"/>
          <p:cNvSpPr>
            <a:spLocks noChangeArrowheads="1"/>
          </p:cNvSpPr>
          <p:nvPr/>
        </p:nvSpPr>
        <p:spPr bwMode="auto">
          <a:xfrm>
            <a:off x="380206" y="1143000"/>
            <a:ext cx="11430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Rentabilitatea capitalului </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se calculează după următoarea formulă:</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altLang="ja-JP" sz="2400" b="1"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Rentabilitatea economică</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Pb / capitalul permanent = 90.116 /200.000 = 0,45</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14" name="Rectangle 2"/>
          <p:cNvSpPr>
            <a:spLocks noChangeArrowheads="1"/>
          </p:cNvSpPr>
          <p:nvPr/>
        </p:nvSpPr>
        <p:spPr bwMode="auto">
          <a:xfrm>
            <a:off x="304007" y="2133600"/>
            <a:ext cx="11658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Rentabilitatea financiară</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 profitul net / capitalul permanent = 75.697/200.000 = 0,37</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Rentabilitatea comercială</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 profit net / CA =75.697/930.000 = 0,081</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Necesarul fondului de rulment</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 ACTIVE (de exploatare) – PASIVE (de exploatare)</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845.000-839.884=5.116 lei ceea ce reprezintă ca firma noastra nu trebuie sa se indatoreze in perioada imediat urmatoare.</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15" name="Rectangle 3"/>
          <p:cNvSpPr>
            <a:spLocks noChangeArrowheads="1"/>
          </p:cNvSpPr>
          <p:nvPr/>
        </p:nvSpPr>
        <p:spPr bwMode="auto">
          <a:xfrm>
            <a:off x="380207" y="4191000"/>
            <a:ext cx="11506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Fondul de rulment</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 capitalul permanent – active imobilizate</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=200. 000 – 134.000 = 66.000 lei ceea ce ne arata o situatie favorabila a firmei deoarece activele imobilizate sunt finantate din capitalul permanent fara a fi nevoie sa apelam la surse straine de finantare .</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606" y="304800"/>
            <a:ext cx="11201400" cy="1046440"/>
          </a:xfrm>
          <a:prstGeom prst="rect">
            <a:avLst/>
          </a:prstGeom>
        </p:spPr>
        <p:txBody>
          <a:bodyPr wrap="square">
            <a:spAutoFit/>
          </a:bodyPr>
          <a:lstStyle/>
          <a:p>
            <a:pPr lvl="0" algn="just" fontAlgn="base">
              <a:spcBef>
                <a:spcPct val="0"/>
              </a:spcBef>
              <a:spcAft>
                <a:spcPct val="0"/>
              </a:spcAft>
            </a:pPr>
            <a:r>
              <a:rPr lang="ro-RO" altLang="ja-JP" sz="2400" b="1" dirty="0" smtClean="0">
                <a:latin typeface="Times New Roman" pitchFamily="18" charset="0"/>
                <a:ea typeface="MS Mincho" pitchFamily="49" charset="-128"/>
                <a:cs typeface="Times New Roman" pitchFamily="18" charset="0"/>
              </a:rPr>
              <a:t>8.1. 	Indicatori de eficienţă economică, rentabilitate, solvabilitate, indicatori de risc, necesar fond de rulment, fond de rulment, trezorerie netă (cash – flow)</a:t>
            </a:r>
            <a:endParaRPr lang="ro-RO" altLang="ja-JP" sz="2400" dirty="0" smtClean="0">
              <a:latin typeface="Arial" pitchFamily="34" charset="0"/>
              <a:cs typeface="Arial" pitchFamily="34" charset="0"/>
            </a:endParaRPr>
          </a:p>
          <a:p>
            <a:pPr lvl="0" algn="just" eaLnBrk="0" fontAlgn="base" hangingPunct="0">
              <a:spcBef>
                <a:spcPct val="0"/>
              </a:spcBef>
              <a:spcAft>
                <a:spcPct val="0"/>
              </a:spcAft>
            </a:pPr>
            <a:r>
              <a:rPr lang="ro-RO" altLang="ja-JP" sz="1400" b="1" dirty="0" smtClean="0">
                <a:latin typeface="Times New Roman" pitchFamily="18" charset="0"/>
                <a:ea typeface="MS Mincho" pitchFamily="49" charset="-128"/>
                <a:cs typeface="Times New Roman" pitchFamily="18" charset="0"/>
              </a:rPr>
              <a:t>	</a:t>
            </a:r>
          </a:p>
        </p:txBody>
      </p:sp>
      <p:sp>
        <p:nvSpPr>
          <p:cNvPr id="91137" name="Rectangle 1"/>
          <p:cNvSpPr>
            <a:spLocks noChangeArrowheads="1"/>
          </p:cNvSpPr>
          <p:nvPr/>
        </p:nvSpPr>
        <p:spPr bwMode="auto">
          <a:xfrm>
            <a:off x="304007" y="1676400"/>
            <a:ext cx="11658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Trezoreria întreprinderii</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 fondul de rulment – nevoia de  fond de rulment=66.000 -5.116  =60.884 lei.  Este rezultatul intregului echilibru financiar al intreprinderii. Excedentul de finantare se va regasi sub forma disponibilitatilor banesti in conturi bancare si in casa.</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Lichiditatea generală = AC / Datorii curente = 845.000/839.884 = 1,006 ceea ce inseamna ca firma dispune de resurse pentru a-si asigura finantarea activelor circulante</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Solvabilitate</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 total active /total datorii = (845.000+134.000)/839.884*100=116.56%  Tinand cont ca intervalul de siguranta este intre 150-300% putem spune ca situatia firmei noastre se afla in zona in care inca poate sa raspunda angajamentelor asumate pe termen mediu.</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380206" y="0"/>
            <a:ext cx="11810207"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altLang="ja-JP" sz="2400" b="1"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ja-JP" sz="2400" b="1"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8.2 Impactul asupra mediului</a:t>
            </a:r>
          </a:p>
          <a:p>
            <a:r>
              <a:rPr kumimoji="0" lang="ro-RO" altLang="ja-JP" sz="2400" b="1"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p>
          <a:p>
            <a:r>
              <a:rPr lang="ro-RO" altLang="ja-JP" sz="2400" dirty="0" smtClean="0">
                <a:latin typeface="Times New Roman" pitchFamily="18" charset="0"/>
                <a:ea typeface="MS Mincho" pitchFamily="49" charset="-128"/>
                <a:cs typeface="Times New Roman" pitchFamily="18" charset="0"/>
              </a:rPr>
              <a:t>	</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Având în vedere faptul că produsele noastre sunt realizate din materii prime naturale, puţin prelucrate, impactul asupra mediului este unul pozitiv, deoarece deșeurile rezultate din prelucrarea fructelor și legumelor se intorc in pământ, reprezentând ingrășământ natural, iar consumul energetic este minimalizat. Produsele utilizate sunt puţin prelucrate şi provin în general </a:t>
            </a:r>
            <a:r>
              <a:rPr lang="ro-RO" sz="2400" dirty="0" smtClean="0">
                <a:latin typeface="Times New Roman" pitchFamily="18" charset="0"/>
                <a:cs typeface="Times New Roman" pitchFamily="18" charset="0"/>
              </a:rPr>
              <a:t>din natură. Tehnologiile utilizate nu sunt foarte mari consumatoare de energie şi sunt fără efecte negative asupra mediului. Ne considerăm  “prietenii naturii”,deoarece luăm din natură și dăm naturii, o ocrotim și folosim produsele sale fără a o afecta pe termen lung, iar consumul energetic este minimalizat.</a:t>
            </a:r>
          </a:p>
          <a:p>
            <a:r>
              <a:rPr lang="ro-RO" sz="2400" dirty="0" smtClean="0"/>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304006" y="838200"/>
            <a:ext cx="11581607"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o-RO" altLang="ja-JP" sz="2400" b="1"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o-RO" altLang="ja-JP" sz="2400" b="1"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8.3. Premise de dezvoltare pe piaţa reală</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ro-RO" altLang="ja-JP" sz="2400" dirty="0" smtClean="0">
                <a:latin typeface="Times New Roman" pitchFamily="18" charset="0"/>
                <a:ea typeface="MS Mincho" pitchFamily="49" charset="-128"/>
                <a:cs typeface="Times New Roman" pitchFamily="18" charset="0"/>
              </a:rPr>
              <a:t>	</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În cazul transformării firmei de exerciţiu într-o firmă reală ne propunem reorganizarea firmei în scopul creşterii veniturilor </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pe seama reducerii costurilor de personal, respectiv încheierea contractelor civile de prestări servicii cu persoane specializate. De asemeni vom extinde aria de activitate prin înfiinţarea mai multor magazine în localităţi diferite. Datorită dezvoltării producţiei şi a aprecierii calităţii acestora, vom încerca parteneriate cu magazine din alte ţări şi vânzarea produselor noastre pe piaţa externă.</a:t>
            </a:r>
            <a:endParaRPr kumimoji="0" lang="pt-BR" altLang="ja-JP"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380207" y="990600"/>
            <a:ext cx="11430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Pentru dezvoltarea firmei avem în vedere şi </a:t>
            </a: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alte surse de finanţare</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cum ar fi </a:t>
            </a: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credite bancare</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sau </a:t>
            </a: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surse europene</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Pentru aceasta este necesară o analiză detaliată a activităţii firmei şi realizarea unui proiect de dezvoltare şi promovare a produselor şi de valorificare a resurselor disponibile pentru asemenea activitate. Sprijinim creativitatea și suntem deschiși la nou, acceptăm propuneri de noi rețete de fabricație și dorim să angajăm personal creativ care este in căutarea unui loc de muncă sau care locuiesc în zone dezavantajate, sau în mediul rural. Ne gândim la proiecte europene de dezvoltare a resurselor umane, de dezvoltare a mediului rural şi de valorificare a materiilor prime naturale prin produse sănătoase apreciate de consumatori.</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532606" y="381000"/>
            <a:ext cx="5462649" cy="461665"/>
          </a:xfrm>
          <a:prstGeom prst="rect">
            <a:avLst/>
          </a:prstGeom>
        </p:spPr>
        <p:txBody>
          <a:bodyPr wrap="none">
            <a:spAutoFit/>
          </a:bodyPr>
          <a:lstStyle/>
          <a:p>
            <a:pPr lvl="0" algn="just" fontAlgn="base">
              <a:spcBef>
                <a:spcPct val="0"/>
              </a:spcBef>
              <a:spcAft>
                <a:spcPct val="0"/>
              </a:spcAft>
            </a:pPr>
            <a:r>
              <a:rPr lang="ro-RO" altLang="ja-JP" sz="2400" b="1" dirty="0" smtClean="0">
                <a:latin typeface="Times New Roman" pitchFamily="18" charset="0"/>
                <a:ea typeface="MS Mincho" pitchFamily="49" charset="-128"/>
                <a:cs typeface="Times New Roman" pitchFamily="18" charset="0"/>
              </a:rPr>
              <a:t>8.3. Premise de dezvoltare pe piaţa reală</a:t>
            </a:r>
            <a:endParaRPr lang="ro-RO" altLang="ja-JP" sz="2400" dirty="0" smtClean="0">
              <a:latin typeface="Arial" pitchFamily="34" charset="0"/>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380206" y="1066800"/>
            <a:ext cx="11429207"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Clienţii</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lang="ro-RO" altLang="ja-JP" sz="2400" dirty="0" smtClean="0">
                <a:latin typeface="Times New Roman" pitchFamily="18" charset="0"/>
                <a:ea typeface="MS Mincho" pitchFamily="49" charset="-128"/>
                <a:cs typeface="Times New Roman" pitchFamily="18" charset="0"/>
              </a:rPr>
              <a:t>	</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Având în vedere posibilitatea transformării firmei de exerciţiu într-o firmă reală segmentul de piaţă la care vom face referire este reprezentat de persoanele fizice din zonaMoldovei, care sunt interesate de acest tip de produse, restaurante, grădiniţe, pensiuni care folosesc produsele oferite de noi. Exemple de pensiuni: Dor de Bucovina, Casa bucovineană, Leagănul Bucovinei, Perla Brazilor și multe altele. Numărul potenţialilor clienţi care vor apela la serviciile noastre este de aproximativ 500 clienţi/lună.</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532606" y="304800"/>
            <a:ext cx="5462649" cy="461665"/>
          </a:xfrm>
          <a:prstGeom prst="rect">
            <a:avLst/>
          </a:prstGeom>
        </p:spPr>
        <p:txBody>
          <a:bodyPr wrap="none">
            <a:spAutoFit/>
          </a:bodyPr>
          <a:lstStyle/>
          <a:p>
            <a:pPr lvl="0" algn="just" fontAlgn="base">
              <a:spcBef>
                <a:spcPct val="0"/>
              </a:spcBef>
              <a:spcAft>
                <a:spcPct val="0"/>
              </a:spcAft>
            </a:pPr>
            <a:r>
              <a:rPr lang="ro-RO" altLang="ja-JP" sz="2400" b="1" dirty="0" smtClean="0">
                <a:latin typeface="Times New Roman" pitchFamily="18" charset="0"/>
                <a:ea typeface="MS Mincho" pitchFamily="49" charset="-128"/>
                <a:cs typeface="Times New Roman" pitchFamily="18" charset="0"/>
              </a:rPr>
              <a:t>8.3. Premise de dezvoltare pe piaţa reală</a:t>
            </a:r>
            <a:endParaRPr lang="ro-RO" altLang="ja-JP" sz="2400" dirty="0" smtClean="0">
              <a:latin typeface="Arial" pitchFamily="34" charset="0"/>
              <a:cs typeface="Arial" pitchFamily="34" charset="0"/>
            </a:endParaRPr>
          </a:p>
        </p:txBody>
      </p:sp>
      <p:sp>
        <p:nvSpPr>
          <p:cNvPr id="95234" name="Rectangle 2"/>
          <p:cNvSpPr>
            <a:spLocks noChangeArrowheads="1"/>
          </p:cNvSpPr>
          <p:nvPr/>
        </p:nvSpPr>
        <p:spPr bwMode="auto">
          <a:xfrm>
            <a:off x="304007" y="4267200"/>
            <a:ext cx="10820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457200" algn="l"/>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Clienţii noştri vor fi:</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clienţi individuali</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comercianţi cu amănuntul sau cu ridicata</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clienţi reprezentanţi ai unor organizaţii.</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1" y="274638"/>
            <a:ext cx="10971372" cy="792162"/>
          </a:xfrm>
        </p:spPr>
        <p:txBody>
          <a:bodyPr>
            <a:normAutofit/>
          </a:bodyPr>
          <a:lstStyle/>
          <a:p>
            <a:r>
              <a:rPr lang="ro-RO" b="1" dirty="0" smtClean="0">
                <a:solidFill>
                  <a:srgbClr val="C00000"/>
                </a:solidFill>
              </a:rPr>
              <a:t>Înfiinţare</a:t>
            </a:r>
            <a:endParaRPr lang="en-US" dirty="0">
              <a:solidFill>
                <a:srgbClr val="C00000"/>
              </a:solidFill>
            </a:endParaRPr>
          </a:p>
        </p:txBody>
      </p:sp>
      <p:sp>
        <p:nvSpPr>
          <p:cNvPr id="5" name="Content Placeholder 4"/>
          <p:cNvSpPr>
            <a:spLocks noGrp="1"/>
          </p:cNvSpPr>
          <p:nvPr>
            <p:ph idx="1"/>
          </p:nvPr>
        </p:nvSpPr>
        <p:spPr/>
        <p:txBody>
          <a:bodyPr>
            <a:normAutofit fontScale="77500" lnSpcReduction="20000"/>
          </a:bodyPr>
          <a:lstStyle/>
          <a:p>
            <a:pPr>
              <a:buNone/>
            </a:pPr>
            <a:r>
              <a:rPr lang="ro-RO" dirty="0"/>
              <a:t> </a:t>
            </a:r>
            <a:endParaRPr lang="en-US" dirty="0"/>
          </a:p>
          <a:p>
            <a:pPr>
              <a:buNone/>
            </a:pPr>
            <a:r>
              <a:rPr lang="en-US" dirty="0" smtClean="0"/>
              <a:t>		</a:t>
            </a:r>
            <a:r>
              <a:rPr lang="ro-RO" sz="3400" dirty="0" smtClean="0">
                <a:latin typeface="Times New Roman" pitchFamily="18" charset="0"/>
                <a:cs typeface="Times New Roman" pitchFamily="18" charset="0"/>
              </a:rPr>
              <a:t>Firma </a:t>
            </a:r>
            <a:r>
              <a:rPr lang="ro-RO" sz="3400" dirty="0">
                <a:latin typeface="Times New Roman" pitchFamily="18" charset="0"/>
                <a:cs typeface="Times New Roman" pitchFamily="18" charset="0"/>
              </a:rPr>
              <a:t>a fost înfiinţată în anul şcolar 2014-2015, plecând de la următorul motto: “Sănătatea e darul cel mai frumos şi mai bogat pe care natura ştie să-l facă!”</a:t>
            </a:r>
            <a:endParaRPr lang="en-US" sz="3400" dirty="0">
              <a:latin typeface="Times New Roman" pitchFamily="18" charset="0"/>
              <a:cs typeface="Times New Roman" pitchFamily="18" charset="0"/>
            </a:endParaRPr>
          </a:p>
          <a:p>
            <a:pPr>
              <a:buNone/>
            </a:pPr>
            <a:r>
              <a:rPr lang="en-US" sz="3400" dirty="0" smtClean="0">
                <a:latin typeface="Times New Roman" pitchFamily="18" charset="0"/>
                <a:cs typeface="Times New Roman" pitchFamily="18" charset="0"/>
              </a:rPr>
              <a:t>		</a:t>
            </a:r>
            <a:r>
              <a:rPr lang="ro-RO" sz="3400" dirty="0" smtClean="0">
                <a:latin typeface="Times New Roman" pitchFamily="18" charset="0"/>
                <a:cs typeface="Times New Roman" pitchFamily="18" charset="0"/>
              </a:rPr>
              <a:t>Pentru </a:t>
            </a:r>
            <a:r>
              <a:rPr lang="ro-RO" sz="3400" dirty="0">
                <a:latin typeface="Times New Roman" pitchFamily="18" charset="0"/>
                <a:cs typeface="Times New Roman" pitchFamily="18" charset="0"/>
              </a:rPr>
              <a:t>a fi cunoscuţi, am elaborat şi trimis oferte firmelor de exerciţiu din judeţul Suceava şi din ţară.</a:t>
            </a:r>
            <a:endParaRPr lang="en-US" sz="3400" dirty="0">
              <a:latin typeface="Times New Roman" pitchFamily="18" charset="0"/>
              <a:cs typeface="Times New Roman" pitchFamily="18" charset="0"/>
            </a:endParaRPr>
          </a:p>
          <a:p>
            <a:pPr>
              <a:buNone/>
            </a:pPr>
            <a:r>
              <a:rPr lang="pt-BR" sz="3400" dirty="0" smtClean="0">
                <a:latin typeface="Times New Roman" pitchFamily="18" charset="0"/>
                <a:cs typeface="Times New Roman" pitchFamily="18" charset="0"/>
              </a:rPr>
              <a:t>		Ideea </a:t>
            </a:r>
            <a:r>
              <a:rPr lang="pt-BR" sz="3400" dirty="0">
                <a:latin typeface="Times New Roman" pitchFamily="18" charset="0"/>
                <a:cs typeface="Times New Roman" pitchFamily="18" charset="0"/>
              </a:rPr>
              <a:t>înfiinţării acestei firme vine după ce societatea contemporană super tehnologizată a lăsat în urmă obiceiurile poporului român, tradiţiile  </a:t>
            </a:r>
            <a:r>
              <a:rPr lang="ro-RO" sz="3400" dirty="0">
                <a:latin typeface="Times New Roman" pitchFamily="18" charset="0"/>
                <a:cs typeface="Times New Roman" pitchFamily="18" charset="0"/>
              </a:rPr>
              <a:t>şi mai ales reţetele gustoase ale bunicii pentru care zona Bucovinei este recunoscut</a:t>
            </a:r>
            <a:r>
              <a:rPr lang="pt-BR" sz="3400" dirty="0">
                <a:latin typeface="Times New Roman" pitchFamily="18" charset="0"/>
                <a:cs typeface="Times New Roman" pitchFamily="18" charset="0"/>
              </a:rPr>
              <a:t>ă. Prin înfiinţarea acestei firme am dorit să </a:t>
            </a:r>
            <a:r>
              <a:rPr lang="ro-RO" sz="3400" dirty="0">
                <a:latin typeface="Times New Roman" pitchFamily="18" charset="0"/>
                <a:cs typeface="Times New Roman" pitchFamily="18" charset="0"/>
              </a:rPr>
              <a:t>readucem gustul produselor bio pe care multe persoane l-au uitat fiind înlocuit de gustul mâncării nesănătoase</a:t>
            </a:r>
            <a:r>
              <a:rPr lang="pt-BR" sz="3400" dirty="0">
                <a:latin typeface="Times New Roman" pitchFamily="18" charset="0"/>
                <a:cs typeface="Times New Roman" pitchFamily="18" charset="0"/>
              </a:rPr>
              <a:t> şi să demonstrăm că </a:t>
            </a:r>
            <a:r>
              <a:rPr lang="ro-RO" sz="3400" dirty="0">
                <a:latin typeface="Times New Roman" pitchFamily="18" charset="0"/>
                <a:cs typeface="Times New Roman" pitchFamily="18" charset="0"/>
              </a:rPr>
              <a:t>produsele bio nu sunt doar gustoase, ci şi sănătoase.</a:t>
            </a:r>
            <a:endParaRPr lang="en-US" sz="3400" dirty="0">
              <a:latin typeface="Times New Roman" pitchFamily="18" charset="0"/>
              <a:cs typeface="Times New Roman" pitchFamily="18" charset="0"/>
            </a:endParaRPr>
          </a:p>
          <a:p>
            <a:endParaRPr lang="en-US" dirty="0"/>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606" y="381000"/>
            <a:ext cx="5462649" cy="461665"/>
          </a:xfrm>
          <a:prstGeom prst="rect">
            <a:avLst/>
          </a:prstGeom>
        </p:spPr>
        <p:txBody>
          <a:bodyPr wrap="none">
            <a:spAutoFit/>
          </a:bodyPr>
          <a:lstStyle/>
          <a:p>
            <a:pPr lvl="0" algn="just" fontAlgn="base">
              <a:spcBef>
                <a:spcPct val="0"/>
              </a:spcBef>
              <a:spcAft>
                <a:spcPct val="0"/>
              </a:spcAft>
            </a:pPr>
            <a:r>
              <a:rPr lang="ro-RO" altLang="ja-JP" sz="2400" b="1" dirty="0" smtClean="0">
                <a:latin typeface="Times New Roman" pitchFamily="18" charset="0"/>
                <a:ea typeface="MS Mincho" pitchFamily="49" charset="-128"/>
                <a:cs typeface="Times New Roman" pitchFamily="18" charset="0"/>
              </a:rPr>
              <a:t>8.3. Premise de dezvoltare pe piaţa reală</a:t>
            </a:r>
            <a:endParaRPr lang="ro-RO" altLang="ja-JP" sz="2400" dirty="0" smtClean="0">
              <a:latin typeface="Arial" pitchFamily="34" charset="0"/>
              <a:cs typeface="Arial" pitchFamily="34" charset="0"/>
            </a:endParaRPr>
          </a:p>
        </p:txBody>
      </p:sp>
      <p:sp>
        <p:nvSpPr>
          <p:cNvPr id="96257" name="Rectangle 1"/>
          <p:cNvSpPr>
            <a:spLocks noChangeArrowheads="1"/>
          </p:cNvSpPr>
          <p:nvPr/>
        </p:nvSpPr>
        <p:spPr bwMode="auto">
          <a:xfrm>
            <a:off x="380206" y="1295400"/>
            <a:ext cx="11429999"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Clienţii individuali sunt reprezentaţi de persoane fizice sau juridice care achiziţionează produsele noastre pentru utilizare proprie. Aceştia sunt:</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Unităţi de alimentaţie din zona Bucovinei (Dor de Bucovina, Casa Bucovineană, Leagănul Bucovinei, Perla Brazilor, Dor de munte, Steaua Nordului, Pensiunea Şandru, Pensiunea Bucovina, Hotel Zimbru, Hotel Eden, Hotel Şandru, Restaurant Pietrele Doamnei, etc.)</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Magazine  cu profil alimentar din zona de NE</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Grădinițe, școli, licee care au in subordine și cantine</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ro-RO"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6258" name="Rectangle 2"/>
          <p:cNvSpPr>
            <a:spLocks noChangeArrowheads="1"/>
          </p:cNvSpPr>
          <p:nvPr/>
        </p:nvSpPr>
        <p:spPr bwMode="auto">
          <a:xfrm>
            <a:off x="0" y="4114800"/>
            <a:ext cx="1219041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Furnizori</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În cazul transformării într-o firmă reală furnizorii noştri ar putea fi:</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Producători de legume și fructe, persoane fizice, asociații familiale, ferme de producție din zona Iași, Tecuci, Galați, Fălticeni, Bistrița, Baia Mare, Satu Mare, etc.</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606" y="304800"/>
            <a:ext cx="5462649" cy="461665"/>
          </a:xfrm>
          <a:prstGeom prst="rect">
            <a:avLst/>
          </a:prstGeom>
        </p:spPr>
        <p:txBody>
          <a:bodyPr wrap="none">
            <a:spAutoFit/>
          </a:bodyPr>
          <a:lstStyle/>
          <a:p>
            <a:pPr lvl="0" algn="just" fontAlgn="base">
              <a:spcBef>
                <a:spcPct val="0"/>
              </a:spcBef>
              <a:spcAft>
                <a:spcPct val="0"/>
              </a:spcAft>
            </a:pPr>
            <a:r>
              <a:rPr lang="ro-RO" altLang="ja-JP" sz="2400" b="1" dirty="0" smtClean="0">
                <a:latin typeface="Times New Roman" pitchFamily="18" charset="0"/>
                <a:ea typeface="MS Mincho" pitchFamily="49" charset="-128"/>
                <a:cs typeface="Times New Roman" pitchFamily="18" charset="0"/>
              </a:rPr>
              <a:t>8.3. Premise de dezvoltare pe piaţa reală</a:t>
            </a:r>
            <a:endParaRPr lang="ro-RO" altLang="ja-JP" sz="2400" dirty="0" smtClean="0">
              <a:latin typeface="Arial" pitchFamily="34" charset="0"/>
              <a:cs typeface="Arial" pitchFamily="34" charset="0"/>
            </a:endParaRPr>
          </a:p>
        </p:txBody>
      </p:sp>
      <p:sp>
        <p:nvSpPr>
          <p:cNvPr id="97281" name="Rectangle 1"/>
          <p:cNvSpPr>
            <a:spLocks noChangeArrowheads="1"/>
          </p:cNvSpPr>
          <p:nvPr/>
        </p:nvSpPr>
        <p:spPr bwMode="auto">
          <a:xfrm>
            <a:off x="304007" y="990600"/>
            <a:ext cx="11582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Concurenţă</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In zona Moldovei concurența reală pentru o asemenea firmă este relativ scăzută, deoarece producția de conserve de legume și fructe este concentrată in sud vestul țării. Singura fabrică de acest fel din Moldova, este la Tecuci, dar in prezent lucreaza la scară mică, fiind restructurată. Se poate spune ca nu a investit in tehnologie și modernizare, fapt ce a condus la restrângerea ei. Nu utilizeaza rețete tradiționale și producția este industrială, utilizând conservanți, aditivi, etc, substanțe care sunt nocive și consumatorii incearcă sa le reducă din alimentație. Mai mult această fabrică nu selectează producătorii de fructe și legume, deci nu au certitudinea că acestea sunt cultivate bio.</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Astfel analiza realizată asupra concurenței evidențiază faptul că este oportună și necesară o asemenea intreprindere in zona de NE, există posibilități reale de extindere și dezvoltare, iar produsele noastre sunt tot mai căutate pe piața de specialitate.</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456407" y="1219200"/>
            <a:ext cx="11353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ro-RO" altLang="ja-JP" sz="2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Distribuţia</a:t>
            </a: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o-RO"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În cazul în care firma de exerciţiu devine reală, produsele vor fi distribuite către pensiunile, restaurantele, persoanele interesate de produsele noastre, şi către magazinul nostru de desfacere. Avem in vedere extinderea colaborării cu magazine alimentare cunoscute și promovarea produselor noastre in cadrul acestora. Cu aceste firme se vor încheia contracte în cadrul târgurilor şi expoziţiilor, dar și in mod direct prin publicitate și vizite reciproce.</a:t>
            </a:r>
            <a:endParaRPr kumimoji="0" lang="ro-RO" altLang="ja-JP"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989806" y="304800"/>
            <a:ext cx="5462649" cy="461665"/>
          </a:xfrm>
          <a:prstGeom prst="rect">
            <a:avLst/>
          </a:prstGeom>
        </p:spPr>
        <p:txBody>
          <a:bodyPr wrap="none">
            <a:spAutoFit/>
          </a:bodyPr>
          <a:lstStyle/>
          <a:p>
            <a:pPr lvl="0" algn="just" fontAlgn="base">
              <a:spcBef>
                <a:spcPct val="0"/>
              </a:spcBef>
              <a:spcAft>
                <a:spcPct val="0"/>
              </a:spcAft>
            </a:pPr>
            <a:r>
              <a:rPr lang="ro-RO" altLang="ja-JP" sz="2400" b="1" dirty="0" smtClean="0">
                <a:latin typeface="Times New Roman" pitchFamily="18" charset="0"/>
                <a:ea typeface="MS Mincho" pitchFamily="49" charset="-128"/>
                <a:cs typeface="Times New Roman" pitchFamily="18" charset="0"/>
              </a:rPr>
              <a:t>8.3. Premise de dezvoltare pe piaţa reală</a:t>
            </a:r>
            <a:endParaRPr lang="ro-RO" altLang="ja-JP" sz="2400" dirty="0" smtClean="0">
              <a:latin typeface="Arial" pitchFamily="34" charset="0"/>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304007" y="0"/>
            <a:ext cx="11430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o-RO" altLang="ja-JP" sz="1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pt-BR" altLang="ja-JP" sz="3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Concluzie:</a:t>
            </a:r>
            <a:endParaRPr kumimoji="0" lang="ro-RO" altLang="ja-JP"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o-RO" altLang="ja-JP" sz="2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lang="ro-RO" altLang="ja-JP" sz="2400" dirty="0" smtClean="0">
                <a:latin typeface="Times New Roman" pitchFamily="18" charset="0"/>
                <a:ea typeface="MS Mincho" pitchFamily="49" charset="-128"/>
                <a:cs typeface="Times New Roman" pitchFamily="18" charset="0"/>
              </a:rPr>
              <a:t>	</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Desf</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ă</a:t>
            </a:r>
            <a:r>
              <a:rPr kumimoji="0" lang="ro-RO"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ş</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urarea unei activit</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ăţ</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 de producere şi comercializare de produse conservate in stil tradițional de legume și fructe, în societatea contemporan</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ă </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este bine venit</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ă</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iar dac</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ă </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este desfş</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ă</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urat</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ă </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cu profesionalism determin</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ă </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obţinerea unui profit care s</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ă </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permit</a:t>
            </a:r>
            <a:r>
              <a:rPr kumimoji="0" lang="pt-BR" altLang="ja-JP" sz="2400" b="0" i="0" u="none" strike="noStrike" cap="none" normalizeH="0" baseline="0" dirty="0" smtClean="0">
                <a:ln>
                  <a:noFill/>
                </a:ln>
                <a:solidFill>
                  <a:schemeClr val="tx1"/>
                </a:solidFill>
                <a:effectLst/>
                <a:latin typeface="Times New Roman" pitchFamily="18" charset="0"/>
                <a:ea typeface="TimesNewRoman" charset="-128"/>
                <a:cs typeface="Times New Roman" pitchFamily="18" charset="0"/>
              </a:rPr>
              <a:t>ă </a:t>
            </a:r>
            <a:r>
              <a:rPr kumimoji="0" lang="pt-BR"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dezvoltarea afacerii. Firma are in vedere dezvoltarea afacerii și extinderea gamei sortimentale, bazându-se pe același principiu, respectiv mâncare gustoasă, produsă in stil tradițional și regim bio.</a:t>
            </a:r>
            <a:endParaRPr kumimoji="0" lang="pt-BR" altLang="ja-JP"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4" descr="ursul-la-miere-legenda-ursului.jpg"/>
          <p:cNvPicPr>
            <a:picLocks noChangeAspect="1"/>
          </p:cNvPicPr>
          <p:nvPr/>
        </p:nvPicPr>
        <p:blipFill>
          <a:blip r:embed="rId2" cstate="print"/>
          <a:srcRect l="15259" t="23882" r="19130" b="16418"/>
          <a:stretch>
            <a:fillRect/>
          </a:stretch>
        </p:blipFill>
        <p:spPr bwMode="auto">
          <a:xfrm>
            <a:off x="304006" y="2971800"/>
            <a:ext cx="3581400" cy="3332162"/>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274638"/>
            <a:ext cx="11124487" cy="1143000"/>
          </a:xfrm>
        </p:spPr>
        <p:txBody>
          <a:bodyPr>
            <a:normAutofit fontScale="90000"/>
          </a:bodyPr>
          <a:lstStyle/>
          <a:p>
            <a:r>
              <a:rPr lang="ro-RO" dirty="0" smtClean="0">
                <a:solidFill>
                  <a:srgbClr val="C00000"/>
                </a:solidFill>
              </a:rPr>
              <a:t>Spotul nostru publicitar, realizat de familia unui asociat</a:t>
            </a:r>
            <a:endParaRPr lang="ro-RO" dirty="0">
              <a:solidFill>
                <a:srgbClr val="C00000"/>
              </a:solidFill>
            </a:endParaRPr>
          </a:p>
        </p:txBody>
      </p:sp>
      <p:pic>
        <p:nvPicPr>
          <p:cNvPr id="4" name="spot bio gram.mp4">
            <a:hlinkClick r:id="" action="ppaction://media"/>
          </p:cNvPr>
          <p:cNvPicPr>
            <a:picLocks noRot="1" noChangeAspect="1"/>
          </p:cNvPicPr>
          <p:nvPr>
            <a:videoFile r:link="rId1"/>
          </p:nvPr>
        </p:nvPicPr>
        <p:blipFill>
          <a:blip r:embed="rId3"/>
          <a:stretch>
            <a:fillRect/>
          </a:stretch>
        </p:blipFill>
        <p:spPr>
          <a:xfrm>
            <a:off x="1370806" y="1676400"/>
            <a:ext cx="9593822" cy="4820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3406" y="1752600"/>
            <a:ext cx="6324600" cy="1938992"/>
          </a:xfrm>
          <a:prstGeom prst="rect">
            <a:avLst/>
          </a:prstGeom>
          <a:noFill/>
        </p:spPr>
        <p:txBody>
          <a:bodyPr wrap="square" rtlCol="0">
            <a:spAutoFit/>
          </a:bodyPr>
          <a:lstStyle/>
          <a:p>
            <a:r>
              <a:rPr lang="ro-RO" sz="6000" b="1" dirty="0" smtClean="0">
                <a:solidFill>
                  <a:srgbClr val="C00000"/>
                </a:solidFill>
              </a:rPr>
              <a:t>ECHIPA BIO-GRAM VĂ MULȚUMEȘTE!</a:t>
            </a:r>
            <a:endParaRPr lang="ro-RO" sz="6000"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47" y="609600"/>
            <a:ext cx="10971372" cy="1143000"/>
          </a:xfrm>
        </p:spPr>
        <p:txBody>
          <a:bodyPr>
            <a:normAutofit fontScale="90000"/>
          </a:bodyPr>
          <a:lstStyle/>
          <a:p>
            <a:r>
              <a:rPr lang="it-IT" b="1" dirty="0" smtClean="0">
                <a:solidFill>
                  <a:srgbClr val="C00000"/>
                </a:solidFill>
              </a:rPr>
              <a:t>Experienţa practică</a:t>
            </a:r>
            <a:r>
              <a:rPr lang="en-US" dirty="0" smtClean="0"/>
              <a:t/>
            </a:r>
            <a:br>
              <a:rPr lang="en-US" dirty="0" smtClean="0"/>
            </a:br>
            <a:endParaRPr lang="en-US" dirty="0"/>
          </a:p>
        </p:txBody>
      </p:sp>
      <p:sp>
        <p:nvSpPr>
          <p:cNvPr id="3" name="Content Placeholder 2"/>
          <p:cNvSpPr>
            <a:spLocks noGrp="1"/>
          </p:cNvSpPr>
          <p:nvPr>
            <p:ph idx="1"/>
          </p:nvPr>
        </p:nvSpPr>
        <p:spPr>
          <a:xfrm>
            <a:off x="685006" y="1905000"/>
            <a:ext cx="10971372" cy="3810000"/>
          </a:xfrm>
        </p:spPr>
        <p:txBody>
          <a:bodyPr>
            <a:normAutofit fontScale="92500" lnSpcReduction="20000"/>
          </a:bodyPr>
          <a:lstStyle/>
          <a:p>
            <a:pPr>
              <a:buNone/>
            </a:pPr>
            <a:r>
              <a:rPr lang="it-IT" dirty="0" smtClean="0"/>
              <a:t>		</a:t>
            </a:r>
            <a:r>
              <a:rPr lang="it-IT" sz="2800" dirty="0" smtClean="0">
                <a:latin typeface="Times New Roman" pitchFamily="18" charset="0"/>
                <a:cs typeface="Times New Roman" pitchFamily="18" charset="0"/>
              </a:rPr>
              <a:t>Toţi </a:t>
            </a:r>
            <a:r>
              <a:rPr lang="it-IT" sz="2800" dirty="0">
                <a:latin typeface="Times New Roman" pitchFamily="18" charset="0"/>
                <a:cs typeface="Times New Roman" pitchFamily="18" charset="0"/>
              </a:rPr>
              <a:t>angajaţii firmei noastre au experienţă în domeniul producerii </a:t>
            </a:r>
            <a:r>
              <a:rPr lang="ro-RO" sz="2800" dirty="0">
                <a:latin typeface="Times New Roman" pitchFamily="18" charset="0"/>
                <a:cs typeface="Times New Roman" pitchFamily="18" charset="0"/>
              </a:rPr>
              <a:t>mâncării tradiţionale şi </a:t>
            </a:r>
            <a:r>
              <a:rPr lang="it-IT" sz="2800" dirty="0">
                <a:latin typeface="Times New Roman" pitchFamily="18" charset="0"/>
                <a:cs typeface="Times New Roman" pitchFamily="18" charset="0"/>
              </a:rPr>
              <a:t>cunoştinţele necesare</a:t>
            </a:r>
            <a:r>
              <a:rPr lang="ro-RO" sz="2800" dirty="0">
                <a:latin typeface="Times New Roman" pitchFamily="18" charset="0"/>
                <a:cs typeface="Times New Roman" pitchFamily="18" charset="0"/>
              </a:rPr>
              <a:t> adunate de la bătrâni pentru a le da gustul de altădată. </a:t>
            </a:r>
            <a:r>
              <a:rPr lang="it-IT" sz="2800" dirty="0">
                <a:latin typeface="Times New Roman" pitchFamily="18" charset="0"/>
                <a:cs typeface="Times New Roman" pitchFamily="18" charset="0"/>
              </a:rPr>
              <a:t>Deasemeni, şefii compartimentelor au experienţă în domeniul economic, dar şi al producerii de </a:t>
            </a:r>
            <a:r>
              <a:rPr lang="ro-RO" sz="2800" dirty="0">
                <a:latin typeface="Times New Roman" pitchFamily="18" charset="0"/>
                <a:cs typeface="Times New Roman" pitchFamily="18" charset="0"/>
              </a:rPr>
              <a:t>mâncare </a:t>
            </a:r>
            <a:r>
              <a:rPr lang="ro-RO" sz="2800" dirty="0" smtClean="0">
                <a:latin typeface="Times New Roman" pitchFamily="18" charset="0"/>
                <a:cs typeface="Times New Roman" pitchFamily="18" charset="0"/>
              </a:rPr>
              <a:t>tradiţională.</a:t>
            </a:r>
          </a:p>
          <a:p>
            <a:pPr algn="ctr">
              <a:buNone/>
            </a:pPr>
            <a:r>
              <a:rPr lang="it-IT" sz="4300" b="1" dirty="0" smtClean="0">
                <a:solidFill>
                  <a:srgbClr val="C00000"/>
                </a:solidFill>
              </a:rPr>
              <a:t>Sediul</a:t>
            </a:r>
            <a:endParaRPr lang="ro-RO" sz="4300" b="1" dirty="0" smtClean="0">
              <a:solidFill>
                <a:srgbClr val="C00000"/>
              </a:solidFill>
            </a:endParaRPr>
          </a:p>
          <a:p>
            <a:pPr algn="ctr">
              <a:buNone/>
            </a:pPr>
            <a:endParaRPr lang="ro-RO" sz="4300" dirty="0" smtClean="0">
              <a:latin typeface="Times New Roman" pitchFamily="18" charset="0"/>
              <a:cs typeface="Times New Roman" pitchFamily="18" charset="0"/>
            </a:endParaRPr>
          </a:p>
          <a:p>
            <a:pPr>
              <a:buNone/>
            </a:pPr>
            <a:r>
              <a:rPr lang="it-IT" dirty="0" smtClean="0"/>
              <a:t>Sediul se află în centrul oraşului Câmpulung Moldovenesc, la Colegiul Silvic ,,Bucovina”, Calea Bucovinei nr. 56.</a:t>
            </a:r>
            <a:endParaRPr lang="en-US" dirty="0">
              <a:latin typeface="Times New Roman" pitchFamily="18" charset="0"/>
              <a:cs typeface="Times New Roman" pitchFamily="18" charset="0"/>
            </a:endParaRPr>
          </a:p>
        </p:txBody>
      </p:sp>
      <p:pic>
        <p:nvPicPr>
          <p:cNvPr id="4" name="Picture 5"/>
          <p:cNvPicPr>
            <a:picLocks noChangeAspect="1" noChangeArrowheads="1"/>
          </p:cNvPicPr>
          <p:nvPr/>
        </p:nvPicPr>
        <p:blipFill>
          <a:blip r:embed="rId2" cstate="print"/>
          <a:srcRect/>
          <a:stretch>
            <a:fillRect/>
          </a:stretch>
        </p:blipFill>
        <p:spPr bwMode="auto">
          <a:xfrm>
            <a:off x="10362405" y="5709428"/>
            <a:ext cx="1828007" cy="11485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TotalTime>
  <Words>4552</Words>
  <Application>Microsoft Office PowerPoint</Application>
  <PresentationFormat>Custom</PresentationFormat>
  <Paragraphs>992</Paragraphs>
  <Slides>85</Slides>
  <Notes>0</Notes>
  <HiddenSlides>0</HiddenSlides>
  <MMClips>15</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Colegiul Silvic Bucovina Câmpulung Moldovenesc F.E. BIO-GRAM S.R.L. business plan</vt:lpstr>
      <vt:lpstr>1. Informaţii generale privind firma de exerciţiu </vt:lpstr>
      <vt:lpstr>PowerPoint Presentation</vt:lpstr>
      <vt:lpstr>Asociaţii firmei</vt:lpstr>
      <vt:lpstr>REZUMAT</vt:lpstr>
      <vt:lpstr>PowerPoint Presentation</vt:lpstr>
      <vt:lpstr>2. Descrierea firmei </vt:lpstr>
      <vt:lpstr>Înfiinţare</vt:lpstr>
      <vt:lpstr>Experienţa practică </vt:lpstr>
      <vt:lpstr>2.2. Obiectivele proiectului</vt:lpstr>
      <vt:lpstr>PowerPoint Presentation</vt:lpstr>
      <vt:lpstr>PowerPoint Presentation</vt:lpstr>
      <vt:lpstr>PowerPoint Presentation</vt:lpstr>
      <vt:lpstr>- zarzavat; - compot de prune, de struguri, de vişine, de pere;       - gem de căpşuni, de prune, de zmeură, de afine, de vişine; - dulceaţă de căpşuni, de gutui, de vişine, de nuci verzi; - peltea de coacăze roşii sau negre; - sirop de zmeură, de căpşuni, de afine. </vt:lpstr>
      <vt:lpstr>PowerPoint Presentation</vt:lpstr>
      <vt:lpstr>Calificarea personalului</vt:lpstr>
      <vt:lpstr>ORGANIGRAMA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Ideea de afaceri</vt:lpstr>
      <vt:lpstr>PowerPoint Presentation</vt:lpstr>
      <vt:lpstr>PowerPoint Presentation</vt:lpstr>
      <vt:lpstr>PowerPoint Presentation</vt:lpstr>
      <vt:lpstr>ANALIZA SWOT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FINANŢAREA AFACERII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Marketingul afacerii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Perspectiva de dezvoltare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Spotul nostru publicitar, realizat de familia unui asociat</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 BIO-GRAM S.R.L. business plan</dc:title>
  <dc:creator>user</dc:creator>
  <cp:lastModifiedBy>vintilescu mihaela</cp:lastModifiedBy>
  <cp:revision>59</cp:revision>
  <dcterms:created xsi:type="dcterms:W3CDTF">2017-03-13T15:44:59Z</dcterms:created>
  <dcterms:modified xsi:type="dcterms:W3CDTF">2018-05-24T20:38:35Z</dcterms:modified>
</cp:coreProperties>
</file>