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7" r:id="rId4"/>
    <p:sldId id="259" r:id="rId5"/>
    <p:sldId id="260" r:id="rId6"/>
    <p:sldId id="261" r:id="rId7"/>
    <p:sldId id="262" r:id="rId8"/>
    <p:sldId id="268" r:id="rId9"/>
    <p:sldId id="263" r:id="rId10"/>
    <p:sldId id="264" r:id="rId11"/>
    <p:sldId id="265" r:id="rId12"/>
    <p:sldId id="272" r:id="rId13"/>
    <p:sldId id="266" r:id="rId14"/>
    <p:sldId id="267"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5C"/>
    <a:srgbClr val="0054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70"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4B37504-0527-438D-89FB-B3E5D814F939}" type="datetimeFigureOut">
              <a:rPr lang="en-US" smtClean="0"/>
              <a:pPr/>
              <a:t>5/24/2018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A29CDB8-E068-447C-9D58-30DDC6026C5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4B37504-0527-438D-89FB-B3E5D814F939}" type="datetimeFigureOut">
              <a:rPr lang="en-US" smtClean="0"/>
              <a:pPr/>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9CDB8-E068-447C-9D58-30DDC6026C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4B37504-0527-438D-89FB-B3E5D814F939}" type="datetimeFigureOut">
              <a:rPr lang="en-US" smtClean="0"/>
              <a:pPr/>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9CDB8-E068-447C-9D58-30DDC6026C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4B37504-0527-438D-89FB-B3E5D814F939}" type="datetimeFigureOut">
              <a:rPr lang="en-US" smtClean="0"/>
              <a:pPr/>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9CDB8-E068-447C-9D58-30DDC6026C55}"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4B37504-0527-438D-89FB-B3E5D814F939}" type="datetimeFigureOut">
              <a:rPr lang="en-US" smtClean="0"/>
              <a:pPr/>
              <a:t>5/24/2018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9CDB8-E068-447C-9D58-30DDC6026C5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4B37504-0527-438D-89FB-B3E5D814F939}" type="datetimeFigureOut">
              <a:rPr lang="en-US" smtClean="0"/>
              <a:pPr/>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9CDB8-E068-447C-9D58-30DDC6026C55}"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4B37504-0527-438D-89FB-B3E5D814F939}" type="datetimeFigureOut">
              <a:rPr lang="en-US" smtClean="0"/>
              <a:pPr/>
              <a:t>5/24/2018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9CDB8-E068-447C-9D58-30DDC6026C5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4B37504-0527-438D-89FB-B3E5D814F939}" type="datetimeFigureOut">
              <a:rPr lang="en-US" smtClean="0"/>
              <a:pPr/>
              <a:t>5/24/2018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9CDB8-E068-447C-9D58-30DDC6026C55}"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B37504-0527-438D-89FB-B3E5D814F939}" type="datetimeFigureOut">
              <a:rPr lang="en-US" smtClean="0"/>
              <a:pPr/>
              <a:t>5/24/2018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9CDB8-E068-447C-9D58-30DDC6026C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A4B37504-0527-438D-89FB-B3E5D814F939}" type="datetimeFigureOut">
              <a:rPr lang="en-US" smtClean="0"/>
              <a:pPr/>
              <a:t>5/24/2018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9CDB8-E068-447C-9D58-30DDC6026C5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4B37504-0527-438D-89FB-B3E5D814F939}" type="datetimeFigureOut">
              <a:rPr lang="en-US" smtClean="0"/>
              <a:pPr/>
              <a:t>5/24/2018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A29CDB8-E068-447C-9D58-30DDC6026C5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4B37504-0527-438D-89FB-B3E5D814F939}" type="datetimeFigureOut">
              <a:rPr lang="en-US" smtClean="0"/>
              <a:pPr/>
              <a:t>5/24/2018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A29CDB8-E068-447C-9D58-30DDC6026C5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1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332656"/>
            <a:ext cx="7812862" cy="769441"/>
          </a:xfrm>
          <a:prstGeom prst="rect">
            <a:avLst/>
          </a:prstGeom>
          <a:noFill/>
        </p:spPr>
        <p:txBody>
          <a:bodyPr wrap="square" lIns="91440" tIns="45720" rIns="91440" bIns="45720">
            <a:spAutoFit/>
          </a:bodyPr>
          <a:lstStyle/>
          <a:p>
            <a:pPr algn="ctr"/>
            <a:r>
              <a:rPr lang="ro-RO" sz="4400" b="1" dirty="0">
                <a:ln w="17780" cmpd="sng">
                  <a:solidFill>
                    <a:schemeClr val="accent1">
                      <a:tint val="3000"/>
                    </a:schemeClr>
                  </a:solidFill>
                  <a:prstDash val="solid"/>
                  <a:miter lim="800000"/>
                </a:ln>
                <a:solidFill>
                  <a:srgbClr val="00B0F0"/>
                </a:solidFill>
                <a:effectLst>
                  <a:outerShdw blurRad="55000" dist="50800" dir="5400000" algn="tl">
                    <a:srgbClr val="000000">
                      <a:alpha val="33000"/>
                    </a:srgbClr>
                  </a:outerShdw>
                </a:effectLst>
              </a:rPr>
              <a:t>Busines</a:t>
            </a:r>
            <a:r>
              <a:rPr lang="en-US" sz="4400" b="1" dirty="0">
                <a:ln w="17780" cmpd="sng">
                  <a:solidFill>
                    <a:schemeClr val="accent1">
                      <a:tint val="3000"/>
                    </a:schemeClr>
                  </a:solidFill>
                  <a:prstDash val="solid"/>
                  <a:miter lim="800000"/>
                </a:ln>
                <a:solidFill>
                  <a:srgbClr val="00B0F0"/>
                </a:solidFill>
                <a:effectLst>
                  <a:outerShdw blurRad="55000" dist="50800" dir="5400000" algn="tl">
                    <a:srgbClr val="000000">
                      <a:alpha val="33000"/>
                    </a:srgbClr>
                  </a:outerShdw>
                </a:effectLst>
              </a:rPr>
              <a:t>s</a:t>
            </a:r>
            <a:r>
              <a:rPr lang="ro-RO" sz="4400" b="1" dirty="0">
                <a:ln w="17780" cmpd="sng">
                  <a:solidFill>
                    <a:schemeClr val="accent1">
                      <a:tint val="3000"/>
                    </a:schemeClr>
                  </a:solidFill>
                  <a:prstDash val="solid"/>
                  <a:miter lim="800000"/>
                </a:ln>
                <a:solidFill>
                  <a:srgbClr val="00B0F0"/>
                </a:solidFill>
                <a:effectLst>
                  <a:outerShdw blurRad="55000" dist="50800" dir="5400000" algn="tl">
                    <a:srgbClr val="000000">
                      <a:alpha val="33000"/>
                    </a:srgbClr>
                  </a:outerShdw>
                </a:effectLst>
              </a:rPr>
              <a:t> Plan</a:t>
            </a:r>
          </a:p>
        </p:txBody>
      </p:sp>
      <p:sp>
        <p:nvSpPr>
          <p:cNvPr id="5" name="Rectangle 4"/>
          <p:cNvSpPr/>
          <p:nvPr/>
        </p:nvSpPr>
        <p:spPr>
          <a:xfrm>
            <a:off x="789987" y="4005064"/>
            <a:ext cx="7508787" cy="707886"/>
          </a:xfrm>
          <a:prstGeom prst="rect">
            <a:avLst/>
          </a:prstGeom>
          <a:noFill/>
        </p:spPr>
        <p:txBody>
          <a:bodyPr wrap="none" lIns="91440" tIns="45720" rIns="91440" bIns="45720">
            <a:spAutoFit/>
          </a:bodyPr>
          <a:lstStyle/>
          <a:p>
            <a:pPr algn="ctr"/>
            <a:r>
              <a:rPr lang="ro-RO" sz="4000" b="1" cap="all" dirty="0">
                <a:ln w="9000" cmpd="sng">
                  <a:solidFill>
                    <a:schemeClr val="accent4">
                      <a:shade val="50000"/>
                      <a:satMod val="120000"/>
                    </a:schemeClr>
                  </a:solidFill>
                  <a:prstDash val="solid"/>
                </a:ln>
                <a:solidFill>
                  <a:srgbClr val="00B050"/>
                </a:solidFill>
                <a:effectLst>
                  <a:reflection blurRad="12700" stA="28000" endPos="45000" dist="1000" dir="5400000" sy="-100000" algn="bl" rotWithShape="0"/>
                </a:effectLst>
              </a:rPr>
              <a:t>Colegiul Silvic “Bucovina”</a:t>
            </a:r>
          </a:p>
        </p:txBody>
      </p:sp>
      <p:sp>
        <p:nvSpPr>
          <p:cNvPr id="6" name="Rectangle 5"/>
          <p:cNvSpPr/>
          <p:nvPr/>
        </p:nvSpPr>
        <p:spPr>
          <a:xfrm>
            <a:off x="3131840" y="1556792"/>
            <a:ext cx="2376264"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solidFill>
                  <a:schemeClr val="bg2">
                    <a:lumMod val="50000"/>
                  </a:schemeClr>
                </a:solidFill>
                <a:effectLst>
                  <a:glow rad="101600">
                    <a:schemeClr val="accent1">
                      <a:satMod val="175000"/>
                      <a:alpha val="40000"/>
                    </a:schemeClr>
                  </a:glow>
                  <a:outerShdw blurRad="50800" dist="39000" dir="5460000" algn="tl">
                    <a:srgbClr val="000000">
                      <a:alpha val="38000"/>
                    </a:srgbClr>
                  </a:outerShdw>
                </a:effectLst>
                <a:latin typeface="Bodoni MT Black" pitchFamily="18" charset="0"/>
              </a:rPr>
              <a:t>D.A.S</a:t>
            </a:r>
          </a:p>
        </p:txBody>
      </p:sp>
      <p:sp>
        <p:nvSpPr>
          <p:cNvPr id="7" name="Rectangle 6"/>
          <p:cNvSpPr/>
          <p:nvPr/>
        </p:nvSpPr>
        <p:spPr>
          <a:xfrm>
            <a:off x="1043608" y="2852936"/>
            <a:ext cx="7200800" cy="830997"/>
          </a:xfrm>
          <a:prstGeom prst="rect">
            <a:avLst/>
          </a:prstGeom>
          <a:noFill/>
        </p:spPr>
        <p:txBody>
          <a:bodyPr wrap="square" lIns="91440" tIns="45720" rIns="91440" bIns="45720">
            <a:spAutoFit/>
          </a:bodyPr>
          <a:lstStyle/>
          <a:p>
            <a:pPr algn="ctr"/>
            <a:r>
              <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F.E. DREA M  ART  AND  SPEED. SRL</a:t>
            </a:r>
            <a:endParaRPr lang="ro-RO"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ro-RO"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Coordonator : Prof. Ciulei Elena Despina</a:t>
            </a:r>
            <a:endParaRPr 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570585694"/>
      </p:ext>
    </p:extLst>
  </p:cSld>
  <p:clrMapOvr>
    <a:masterClrMapping/>
  </p:clrMapOvr>
  <mc:AlternateContent xmlns:mc="http://schemas.openxmlformats.org/markup-compatibility/2006" xmlns:p14="http://schemas.microsoft.com/office/powerpoint/2010/main">
    <mc:Choice Requires="p14">
      <p:transition spd="med" advTm="3000">
        <p14:ripple/>
      </p:transition>
    </mc:Choice>
    <mc:Fallback xmlns="">
      <p:transition spd="med" advTm="3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80">
                                          <p:stCondLst>
                                            <p:cond delay="0"/>
                                          </p:stCondLst>
                                        </p:cTn>
                                        <p:tgtEl>
                                          <p:spTgt spid="6"/>
                                        </p:tgtEl>
                                      </p:cBhvr>
                                    </p:animEffect>
                                    <p:anim calcmode="lin" valueType="num">
                                      <p:cBhvr>
                                        <p:cTn id="1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9" dur="26">
                                          <p:stCondLst>
                                            <p:cond delay="650"/>
                                          </p:stCondLst>
                                        </p:cTn>
                                        <p:tgtEl>
                                          <p:spTgt spid="6"/>
                                        </p:tgtEl>
                                      </p:cBhvr>
                                      <p:to x="100000" y="60000"/>
                                    </p:animScale>
                                    <p:animScale>
                                      <p:cBhvr>
                                        <p:cTn id="20" dur="166" decel="50000">
                                          <p:stCondLst>
                                            <p:cond delay="676"/>
                                          </p:stCondLst>
                                        </p:cTn>
                                        <p:tgtEl>
                                          <p:spTgt spid="6"/>
                                        </p:tgtEl>
                                      </p:cBhvr>
                                      <p:to x="100000" y="100000"/>
                                    </p:animScale>
                                    <p:animScale>
                                      <p:cBhvr>
                                        <p:cTn id="21" dur="26">
                                          <p:stCondLst>
                                            <p:cond delay="1312"/>
                                          </p:stCondLst>
                                        </p:cTn>
                                        <p:tgtEl>
                                          <p:spTgt spid="6"/>
                                        </p:tgtEl>
                                      </p:cBhvr>
                                      <p:to x="100000" y="80000"/>
                                    </p:animScale>
                                    <p:animScale>
                                      <p:cBhvr>
                                        <p:cTn id="22" dur="166" decel="50000">
                                          <p:stCondLst>
                                            <p:cond delay="1338"/>
                                          </p:stCondLst>
                                        </p:cTn>
                                        <p:tgtEl>
                                          <p:spTgt spid="6"/>
                                        </p:tgtEl>
                                      </p:cBhvr>
                                      <p:to x="100000" y="100000"/>
                                    </p:animScale>
                                    <p:animScale>
                                      <p:cBhvr>
                                        <p:cTn id="23" dur="26">
                                          <p:stCondLst>
                                            <p:cond delay="1642"/>
                                          </p:stCondLst>
                                        </p:cTn>
                                        <p:tgtEl>
                                          <p:spTgt spid="6"/>
                                        </p:tgtEl>
                                      </p:cBhvr>
                                      <p:to x="100000" y="90000"/>
                                    </p:animScale>
                                    <p:animScale>
                                      <p:cBhvr>
                                        <p:cTn id="24" dur="166" decel="50000">
                                          <p:stCondLst>
                                            <p:cond delay="1668"/>
                                          </p:stCondLst>
                                        </p:cTn>
                                        <p:tgtEl>
                                          <p:spTgt spid="6"/>
                                        </p:tgtEl>
                                      </p:cBhvr>
                                      <p:to x="100000" y="100000"/>
                                    </p:animScale>
                                    <p:animScale>
                                      <p:cBhvr>
                                        <p:cTn id="25" dur="26">
                                          <p:stCondLst>
                                            <p:cond delay="1808"/>
                                          </p:stCondLst>
                                        </p:cTn>
                                        <p:tgtEl>
                                          <p:spTgt spid="6"/>
                                        </p:tgtEl>
                                      </p:cBhvr>
                                      <p:to x="100000" y="95000"/>
                                    </p:animScale>
                                    <p:animScale>
                                      <p:cBhvr>
                                        <p:cTn id="26" dur="166" decel="50000">
                                          <p:stCondLst>
                                            <p:cond delay="1834"/>
                                          </p:stCondLst>
                                        </p:cTn>
                                        <p:tgtEl>
                                          <p:spTgt spid="6"/>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38" presetClass="entr" presetSubtype="0" accel="50000" fill="hold" grpId="0" nodeType="clickEffect">
                                  <p:stCondLst>
                                    <p:cond delay="0"/>
                                  </p:stCondLst>
                                  <p:iterate type="lt">
                                    <p:tmPct val="50000"/>
                                  </p:iterate>
                                  <p:childTnLst>
                                    <p:set>
                                      <p:cBhvr>
                                        <p:cTn id="30" dur="1" fill="hold">
                                          <p:stCondLst>
                                            <p:cond delay="0"/>
                                          </p:stCondLst>
                                        </p:cTn>
                                        <p:tgtEl>
                                          <p:spTgt spid="7"/>
                                        </p:tgtEl>
                                        <p:attrNameLst>
                                          <p:attrName>style.visibility</p:attrName>
                                        </p:attrNameLst>
                                      </p:cBhvr>
                                      <p:to>
                                        <p:strVal val="visible"/>
                                      </p:to>
                                    </p:set>
                                    <p:set>
                                      <p:cBhvr>
                                        <p:cTn id="31" dur="114" fill="hold">
                                          <p:stCondLst>
                                            <p:cond delay="0"/>
                                          </p:stCondLst>
                                        </p:cTn>
                                        <p:tgtEl>
                                          <p:spTgt spid="7"/>
                                        </p:tgtEl>
                                        <p:attrNameLst>
                                          <p:attrName>style.rotation</p:attrName>
                                        </p:attrNameLst>
                                      </p:cBhvr>
                                      <p:to>
                                        <p:strVal val="-45.0"/>
                                      </p:to>
                                    </p:set>
                                    <p:anim calcmode="lin" valueType="num">
                                      <p:cBhvr>
                                        <p:cTn id="32" dur="114" fill="hold">
                                          <p:stCondLst>
                                            <p:cond delay="114"/>
                                          </p:stCondLst>
                                        </p:cTn>
                                        <p:tgtEl>
                                          <p:spTgt spid="7"/>
                                        </p:tgtEl>
                                        <p:attrNameLst>
                                          <p:attrName>style.rotation</p:attrName>
                                        </p:attrNameLst>
                                      </p:cBhvr>
                                      <p:tavLst>
                                        <p:tav tm="0">
                                          <p:val>
                                            <p:fltVal val="-45"/>
                                          </p:val>
                                        </p:tav>
                                        <p:tav tm="69900">
                                          <p:val>
                                            <p:fltVal val="45"/>
                                          </p:val>
                                        </p:tav>
                                        <p:tav tm="100000">
                                          <p:val>
                                            <p:fltVal val="0"/>
                                          </p:val>
                                        </p:tav>
                                      </p:tavLst>
                                    </p:anim>
                                    <p:anim calcmode="lin" valueType="num">
                                      <p:cBhvr>
                                        <p:cTn id="33" dur="114" fill="hold">
                                          <p:stCondLst>
                                            <p:cond delay="0"/>
                                          </p:stCondLst>
                                        </p:cTn>
                                        <p:tgtEl>
                                          <p:spTgt spid="7"/>
                                        </p:tgtEl>
                                        <p:attrNameLst>
                                          <p:attrName>ppt_y</p:attrName>
                                        </p:attrNameLst>
                                      </p:cBhvr>
                                      <p:tavLst>
                                        <p:tav tm="0">
                                          <p:val>
                                            <p:strVal val="#ppt_y-1"/>
                                          </p:val>
                                        </p:tav>
                                        <p:tav tm="100000">
                                          <p:val>
                                            <p:strVal val="#ppt_y-(0.354*#ppt_w-0.172*#ppt_h)"/>
                                          </p:val>
                                        </p:tav>
                                      </p:tavLst>
                                    </p:anim>
                                    <p:anim calcmode="lin" valueType="num">
                                      <p:cBhvr>
                                        <p:cTn id="34" dur="39" decel="50000" autoRev="1" fill="hold">
                                          <p:stCondLst>
                                            <p:cond delay="114"/>
                                          </p:stCondLst>
                                        </p:cTn>
                                        <p:tgtEl>
                                          <p:spTgt spid="7"/>
                                        </p:tgtEl>
                                        <p:attrNameLst>
                                          <p:attrName>ppt_y</p:attrName>
                                        </p:attrNameLst>
                                      </p:cBhvr>
                                      <p:tavLst>
                                        <p:tav tm="0">
                                          <p:val>
                                            <p:strVal val="#ppt_y-(0.354*#ppt_w-0.172*#ppt_h)"/>
                                          </p:val>
                                        </p:tav>
                                        <p:tav tm="100000">
                                          <p:val>
                                            <p:strVal val="#ppt_y-(0.354*#ppt_w-0.172*#ppt_h)-#ppt_h/2"/>
                                          </p:val>
                                        </p:tav>
                                      </p:tavLst>
                                    </p:anim>
                                    <p:anim calcmode="lin" valueType="num">
                                      <p:cBhvr>
                                        <p:cTn id="35" dur="34" fill="hold">
                                          <p:stCondLst>
                                            <p:cond delay="216"/>
                                          </p:stCondLst>
                                        </p:cTn>
                                        <p:tgtEl>
                                          <p:spTgt spid="7"/>
                                        </p:tgtEl>
                                        <p:attrNameLst>
                                          <p:attrName>ppt_y</p:attrName>
                                        </p:attrNameLst>
                                      </p:cBhvr>
                                      <p:tavLst>
                                        <p:tav tm="0">
                                          <p:val>
                                            <p:strVal val="#ppt_y-(0.354*#ppt_w-0.172*#ppt_h)"/>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5" presetClass="entr" presetSubtype="0" fill="hold" grpId="0" nodeType="click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p:cTn id="40" dur="1250" fill="hold"/>
                                        <p:tgtEl>
                                          <p:spTgt spid="5"/>
                                        </p:tgtEl>
                                        <p:attrNameLst>
                                          <p:attrName>ppt_w</p:attrName>
                                        </p:attrNameLst>
                                      </p:cBhvr>
                                      <p:tavLst>
                                        <p:tav tm="0">
                                          <p:val>
                                            <p:fltVal val="0"/>
                                          </p:val>
                                        </p:tav>
                                        <p:tav tm="100000">
                                          <p:val>
                                            <p:strVal val="#ppt_w"/>
                                          </p:val>
                                        </p:tav>
                                      </p:tavLst>
                                    </p:anim>
                                    <p:anim calcmode="lin" valueType="num">
                                      <p:cBhvr>
                                        <p:cTn id="41" dur="1250" fill="hold"/>
                                        <p:tgtEl>
                                          <p:spTgt spid="5"/>
                                        </p:tgtEl>
                                        <p:attrNameLst>
                                          <p:attrName>ppt_h</p:attrName>
                                        </p:attrNameLst>
                                      </p:cBhvr>
                                      <p:tavLst>
                                        <p:tav tm="0">
                                          <p:val>
                                            <p:fltVal val="0"/>
                                          </p:val>
                                        </p:tav>
                                        <p:tav tm="100000">
                                          <p:val>
                                            <p:strVal val="#ppt_h"/>
                                          </p:val>
                                        </p:tav>
                                      </p:tavLst>
                                    </p:anim>
                                    <p:anim calcmode="lin" valueType="num">
                                      <p:cBhvr>
                                        <p:cTn id="42" dur="1250" fill="hold"/>
                                        <p:tgtEl>
                                          <p:spTgt spid="5"/>
                                        </p:tgtEl>
                                        <p:attrNameLst>
                                          <p:attrName>ppt_x</p:attrName>
                                        </p:attrNameLst>
                                      </p:cBhvr>
                                      <p:tavLst>
                                        <p:tav tm="0" fmla="#ppt_x+(cos(-2*pi*(1-$))*-#ppt_x-sin(-2*pi*(1-$))*(1-#ppt_y))*(1-$)">
                                          <p:val>
                                            <p:fltVal val="0"/>
                                          </p:val>
                                        </p:tav>
                                        <p:tav tm="100000">
                                          <p:val>
                                            <p:fltVal val="1"/>
                                          </p:val>
                                        </p:tav>
                                      </p:tavLst>
                                    </p:anim>
                                    <p:anim calcmode="lin" valueType="num">
                                      <p:cBhvr>
                                        <p:cTn id="43" dur="125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538" y="169863"/>
            <a:ext cx="8691562" cy="5795962"/>
          </a:xfrm>
        </p:spPr>
        <p:txBody>
          <a:bodyPr vert="horz" anchor="t">
            <a:normAutofit fontScale="85000" lnSpcReduction="20000"/>
          </a:bodyPr>
          <a:lstStyle/>
          <a:p>
            <a:pPr indent="-255905" algn="ctr"/>
            <a:r>
              <a:rPr lang="ro-RO" sz="3200" b="1" i="1" u="sng" dirty="0">
                <a:solidFill>
                  <a:srgbClr val="1FADCC"/>
                </a:solidFill>
                <a:latin typeface="Times New Roman"/>
                <a:cs typeface="Times New Roman"/>
              </a:rPr>
              <a:t>Obiectivele proiectului:</a:t>
            </a:r>
            <a:endParaRPr lang="en-US" sz="3200" u="sng" dirty="0">
              <a:solidFill>
                <a:srgbClr val="1FADCC"/>
              </a:solidFill>
              <a:latin typeface="Times New Roman"/>
              <a:cs typeface="Times New Roman"/>
            </a:endParaRPr>
          </a:p>
          <a:p>
            <a:pPr indent="-255905" algn="ctr"/>
            <a:endParaRPr lang="ro-RO" sz="3200" b="1" i="1" u="sng" dirty="0">
              <a:solidFill>
                <a:srgbClr val="1FADCC"/>
              </a:solidFill>
              <a:latin typeface="Times New Roman"/>
              <a:cs typeface="Times New Roman"/>
            </a:endParaRPr>
          </a:p>
          <a:p>
            <a:pPr indent="-255905"/>
            <a:r>
              <a:rPr lang="ro-RO" sz="2800" b="1" i="1" u="sng" dirty="0">
                <a:latin typeface="Times New Roman"/>
                <a:cs typeface="Times New Roman"/>
              </a:rPr>
              <a:t>Obiectivele cuantificabile ale firmei sunt:</a:t>
            </a:r>
            <a:endParaRPr lang="en-US" sz="2800" b="1" i="1" u="sng" dirty="0">
              <a:latin typeface="Times New Roman"/>
              <a:cs typeface="Times New Roman"/>
            </a:endParaRPr>
          </a:p>
          <a:p>
            <a:pPr indent="-255905"/>
            <a:endParaRPr lang="en-US" sz="2400" dirty="0">
              <a:cs typeface="Lucida Sans Unicode"/>
            </a:endParaRPr>
          </a:p>
          <a:p>
            <a:pPr marL="621030" lvl="1" algn="just"/>
            <a:r>
              <a:rPr lang="ro-RO" sz="2800" b="1" dirty="0">
                <a:latin typeface="Times New Roman"/>
                <a:cs typeface="Times New Roman"/>
              </a:rPr>
              <a:t>Creşterea cotei de piaţă cu 10% în următorul an de activitate şi deţinerea poziţiei de lider local;</a:t>
            </a:r>
            <a:endParaRPr lang="en-US" sz="2800" b="1">
              <a:latin typeface="Times New Roman"/>
              <a:cs typeface="Times New Roman"/>
            </a:endParaRPr>
          </a:p>
          <a:p>
            <a:pPr marL="621030" lvl="1" algn="just"/>
            <a:r>
              <a:rPr lang="ro-RO" sz="2800" b="1" dirty="0">
                <a:latin typeface="Times New Roman"/>
                <a:cs typeface="Times New Roman"/>
              </a:rPr>
              <a:t>Majorarea volumului încasărilor cu 25% prin dezvoltarea în următorii 5 ani a activității de </a:t>
            </a:r>
            <a:r>
              <a:rPr lang="ro-RO" sz="2800" b="1" err="1">
                <a:latin typeface="Times New Roman"/>
                <a:cs typeface="Times New Roman"/>
              </a:rPr>
              <a:t>tuning</a:t>
            </a:r>
            <a:r>
              <a:rPr lang="ro-RO" sz="2800" b="1" dirty="0">
                <a:latin typeface="Times New Roman"/>
                <a:cs typeface="Times New Roman"/>
              </a:rPr>
              <a:t> auto;</a:t>
            </a:r>
            <a:endParaRPr lang="en-US" sz="2800" b="1">
              <a:latin typeface="Times New Roman"/>
              <a:cs typeface="Times New Roman"/>
            </a:endParaRPr>
          </a:p>
          <a:p>
            <a:pPr marL="621030" lvl="1" algn="just"/>
            <a:r>
              <a:rPr lang="ro-RO" sz="2800" b="1" err="1">
                <a:latin typeface="Times New Roman"/>
                <a:cs typeface="Times New Roman"/>
              </a:rPr>
              <a:t>Fidelizarea</a:t>
            </a:r>
            <a:r>
              <a:rPr lang="ro-RO" sz="2800" b="1" dirty="0">
                <a:latin typeface="Times New Roman"/>
                <a:cs typeface="Times New Roman"/>
              </a:rPr>
              <a:t> </a:t>
            </a:r>
            <a:r>
              <a:rPr lang="ro-RO" sz="2800" b="1" err="1">
                <a:latin typeface="Times New Roman"/>
                <a:cs typeface="Times New Roman"/>
              </a:rPr>
              <a:t>clienţilor</a:t>
            </a:r>
            <a:r>
              <a:rPr lang="ro-RO" sz="2800" b="1" dirty="0">
                <a:latin typeface="Times New Roman"/>
                <a:cs typeface="Times New Roman"/>
              </a:rPr>
              <a:t> prin diferite oferte, reduceri de </a:t>
            </a:r>
            <a:r>
              <a:rPr lang="ro-RO" sz="2800" b="1" err="1">
                <a:latin typeface="Times New Roman"/>
                <a:cs typeface="Times New Roman"/>
              </a:rPr>
              <a:t>preţuri</a:t>
            </a:r>
            <a:r>
              <a:rPr lang="ro-RO" sz="2800" b="1" dirty="0">
                <a:latin typeface="Times New Roman"/>
                <a:cs typeface="Times New Roman"/>
              </a:rPr>
              <a:t> </a:t>
            </a:r>
            <a:r>
              <a:rPr lang="ro-RO" sz="2800" b="1" err="1">
                <a:latin typeface="Times New Roman"/>
                <a:cs typeface="Times New Roman"/>
              </a:rPr>
              <a:t>şi</a:t>
            </a:r>
            <a:r>
              <a:rPr lang="ro-RO" sz="2800" b="1" dirty="0">
                <a:latin typeface="Times New Roman"/>
                <a:cs typeface="Times New Roman"/>
              </a:rPr>
              <a:t> oferirea unor produse de calitate </a:t>
            </a:r>
            <a:r>
              <a:rPr lang="ro-RO" sz="2800" b="1" dirty="0" err="1">
                <a:latin typeface="Times New Roman"/>
                <a:cs typeface="Times New Roman"/>
              </a:rPr>
              <a:t>şi</a:t>
            </a:r>
            <a:r>
              <a:rPr lang="ro-RO" sz="2800" b="1" dirty="0">
                <a:latin typeface="Times New Roman"/>
                <a:cs typeface="Times New Roman"/>
              </a:rPr>
              <a:t> utile persoanelor cu dizabilități;</a:t>
            </a:r>
            <a:endParaRPr lang="en-US" sz="2800" b="1">
              <a:latin typeface="Times New Roman"/>
              <a:cs typeface="Times New Roman"/>
            </a:endParaRPr>
          </a:p>
          <a:p>
            <a:pPr marL="621030" lvl="1" algn="just"/>
            <a:r>
              <a:rPr lang="ro-RO" sz="2800" b="1" dirty="0" err="1">
                <a:latin typeface="Times New Roman"/>
                <a:cs typeface="Times New Roman"/>
              </a:rPr>
              <a:t>Creşterea</a:t>
            </a:r>
            <a:r>
              <a:rPr lang="ro-RO" sz="2800" b="1" dirty="0">
                <a:latin typeface="Times New Roman"/>
                <a:cs typeface="Times New Roman"/>
              </a:rPr>
              <a:t> numărului de </a:t>
            </a:r>
            <a:r>
              <a:rPr lang="ro-RO" sz="2800" b="1" dirty="0" err="1">
                <a:latin typeface="Times New Roman"/>
                <a:cs typeface="Times New Roman"/>
              </a:rPr>
              <a:t>clienţi</a:t>
            </a:r>
            <a:r>
              <a:rPr lang="ro-RO" sz="2800" b="1" dirty="0">
                <a:latin typeface="Times New Roman"/>
                <a:cs typeface="Times New Roman"/>
              </a:rPr>
              <a:t> cu 15 % prin diversificarea ofertelor </a:t>
            </a:r>
            <a:r>
              <a:rPr lang="ro-RO" sz="2800" b="1" dirty="0" err="1">
                <a:latin typeface="Times New Roman"/>
                <a:cs typeface="Times New Roman"/>
              </a:rPr>
              <a:t>şi</a:t>
            </a:r>
            <a:r>
              <a:rPr lang="ro-RO" sz="2800" b="1" dirty="0">
                <a:latin typeface="Times New Roman"/>
                <a:cs typeface="Times New Roman"/>
              </a:rPr>
              <a:t> cucerirea de noi </a:t>
            </a:r>
            <a:r>
              <a:rPr lang="ro-RO" sz="2800" b="1" dirty="0" err="1">
                <a:latin typeface="Times New Roman"/>
                <a:cs typeface="Times New Roman"/>
              </a:rPr>
              <a:t>pieţe</a:t>
            </a:r>
            <a:r>
              <a:rPr lang="ro-RO" sz="2800" b="1" dirty="0">
                <a:latin typeface="Times New Roman"/>
                <a:cs typeface="Times New Roman"/>
              </a:rPr>
              <a:t>;</a:t>
            </a:r>
            <a:endParaRPr lang="en-US" sz="2800" b="1">
              <a:latin typeface="Times New Roman"/>
              <a:cs typeface="Times New Roman"/>
            </a:endParaRPr>
          </a:p>
          <a:p>
            <a:pPr marL="621030" lvl="1" algn="just"/>
            <a:r>
              <a:rPr lang="ro-RO" sz="2800" b="1" dirty="0">
                <a:latin typeface="Times New Roman"/>
                <a:cs typeface="Times New Roman"/>
              </a:rPr>
              <a:t>Obţinerea mărcii de calitate a firmei de exerciţiu;</a:t>
            </a:r>
            <a:endParaRPr lang="en-US" sz="2800" b="1">
              <a:latin typeface="Times New Roman"/>
              <a:cs typeface="Times New Roman"/>
            </a:endParaRPr>
          </a:p>
          <a:p>
            <a:pPr marL="621030" lvl="1" algn="just"/>
            <a:r>
              <a:rPr lang="ro-RO" sz="2800" b="1" dirty="0">
                <a:latin typeface="Times New Roman"/>
                <a:cs typeface="Times New Roman"/>
              </a:rPr>
              <a:t>Creşterea numărului de tranzacţii derulate cu firmele de exerciţiu. </a:t>
            </a:r>
            <a:endParaRPr lang="en-US" sz="2800" b="1">
              <a:latin typeface="Times New Roman"/>
              <a:cs typeface="Times New Roman"/>
            </a:endParaRPr>
          </a:p>
          <a:p>
            <a:pPr marL="621030" lvl="1" algn="just"/>
            <a:r>
              <a:rPr lang="ro-RO" sz="2800" b="1" dirty="0">
                <a:latin typeface="Times New Roman"/>
                <a:cs typeface="Times New Roman"/>
              </a:rPr>
              <a:t> În următorii 3 ani firma să devină lider zonal.</a:t>
            </a:r>
            <a:endParaRPr lang="en-US" sz="2800" b="1" dirty="0">
              <a:latin typeface="Times New Roman"/>
              <a:cs typeface="Times New Roman"/>
            </a:endParaRPr>
          </a:p>
          <a:p>
            <a:pPr indent="-255905"/>
            <a:endParaRPr lang="en-US" dirty="0">
              <a:cs typeface="Lucida Sans Unicode"/>
            </a:endParaRPr>
          </a:p>
        </p:txBody>
      </p:sp>
    </p:spTree>
    <p:extLst>
      <p:ext uri="{BB962C8B-B14F-4D97-AF65-F5344CB8AC3E}">
        <p14:creationId xmlns:p14="http://schemas.microsoft.com/office/powerpoint/2010/main" val="3327950834"/>
      </p:ext>
    </p:extLst>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5150" y="571500"/>
            <a:ext cx="8313738" cy="5493038"/>
          </a:xfrm>
        </p:spPr>
        <p:txBody>
          <a:bodyPr vert="horz" anchor="t">
            <a:normAutofit/>
          </a:bodyPr>
          <a:lstStyle/>
          <a:p>
            <a:pPr indent="-255905"/>
            <a:r>
              <a:rPr lang="ro-RO" sz="2800" b="1" i="1" dirty="0">
                <a:latin typeface="Times New Roman"/>
                <a:cs typeface="Times New Roman"/>
              </a:rPr>
              <a:t>Aria de activitatea societătii noastre este axată pe producerea şi comercializarea de gadgeturi auto.</a:t>
            </a:r>
            <a:endParaRPr lang="en-US" sz="2800" b="1" i="1" dirty="0">
              <a:latin typeface="Times New Roman"/>
              <a:cs typeface="Times New Roman"/>
            </a:endParaRPr>
          </a:p>
          <a:p>
            <a:pPr indent="0">
              <a:buNone/>
            </a:pPr>
            <a:endParaRPr lang="en-US" dirty="0"/>
          </a:p>
          <a:p>
            <a:pPr indent="-255905"/>
            <a:endParaRPr lang="en-US" dirty="0">
              <a:cs typeface="Lucida Sans Unicode"/>
            </a:endParaRPr>
          </a:p>
        </p:txBody>
      </p:sp>
      <p:pic>
        <p:nvPicPr>
          <p:cNvPr id="2" name="Imagine 3" descr="1219large.jpg">
            <a:extLst>
              <a:ext uri="{FF2B5EF4-FFF2-40B4-BE49-F238E27FC236}">
                <a16:creationId xmlns="" xmlns:a16="http://schemas.microsoft.com/office/drawing/2014/main" id="{4419691B-AD5E-4C75-89DB-E1A21B99D8C9}"/>
              </a:ext>
            </a:extLst>
          </p:cNvPr>
          <p:cNvPicPr>
            <a:picLocks noChangeAspect="1"/>
          </p:cNvPicPr>
          <p:nvPr/>
        </p:nvPicPr>
        <p:blipFill>
          <a:blip r:embed="rId2" cstate="print"/>
          <a:stretch>
            <a:fillRect/>
          </a:stretch>
        </p:blipFill>
        <p:spPr>
          <a:xfrm>
            <a:off x="523875" y="1871663"/>
            <a:ext cx="3256107" cy="1446212"/>
          </a:xfrm>
          <a:prstGeom prst="rect">
            <a:avLst/>
          </a:prstGeom>
        </p:spPr>
      </p:pic>
      <p:pic>
        <p:nvPicPr>
          <p:cNvPr id="5" name="Imagine 5" descr="161687_articol.jpg">
            <a:extLst>
              <a:ext uri="{FF2B5EF4-FFF2-40B4-BE49-F238E27FC236}">
                <a16:creationId xmlns="" xmlns:a16="http://schemas.microsoft.com/office/drawing/2014/main" id="{F3C1F9FA-5283-4C93-A22E-69872724400A}"/>
              </a:ext>
            </a:extLst>
          </p:cNvPr>
          <p:cNvPicPr>
            <a:picLocks noChangeAspect="1"/>
          </p:cNvPicPr>
          <p:nvPr/>
        </p:nvPicPr>
        <p:blipFill>
          <a:blip r:embed="rId3"/>
          <a:stretch>
            <a:fillRect/>
          </a:stretch>
        </p:blipFill>
        <p:spPr>
          <a:xfrm>
            <a:off x="6086475" y="1802390"/>
            <a:ext cx="2743200" cy="1573731"/>
          </a:xfrm>
          <a:prstGeom prst="rect">
            <a:avLst/>
          </a:prstGeom>
        </p:spPr>
      </p:pic>
      <p:pic>
        <p:nvPicPr>
          <p:cNvPr id="7" name="Imagine 7" descr="Dash_cam.jpg">
            <a:extLst>
              <a:ext uri="{FF2B5EF4-FFF2-40B4-BE49-F238E27FC236}">
                <a16:creationId xmlns="" xmlns:a16="http://schemas.microsoft.com/office/drawing/2014/main" id="{3C804EA0-1743-45F8-89D0-66DE75924398}"/>
              </a:ext>
            </a:extLst>
          </p:cNvPr>
          <p:cNvPicPr>
            <a:picLocks noChangeAspect="1"/>
          </p:cNvPicPr>
          <p:nvPr/>
        </p:nvPicPr>
        <p:blipFill>
          <a:blip r:embed="rId4"/>
          <a:stretch>
            <a:fillRect/>
          </a:stretch>
        </p:blipFill>
        <p:spPr>
          <a:xfrm>
            <a:off x="3381375" y="1871663"/>
            <a:ext cx="2743200" cy="1799539"/>
          </a:xfrm>
          <a:prstGeom prst="rect">
            <a:avLst/>
          </a:prstGeom>
        </p:spPr>
      </p:pic>
      <p:pic>
        <p:nvPicPr>
          <p:cNvPr id="9" name="Imagine 9" descr="15581_Clip_Talk_02.jpg">
            <a:extLst>
              <a:ext uri="{FF2B5EF4-FFF2-40B4-BE49-F238E27FC236}">
                <a16:creationId xmlns="" xmlns:a16="http://schemas.microsoft.com/office/drawing/2014/main" id="{CB409F0E-BB47-4364-925B-88773DD81B87}"/>
              </a:ext>
            </a:extLst>
          </p:cNvPr>
          <p:cNvPicPr>
            <a:picLocks noChangeAspect="1"/>
          </p:cNvPicPr>
          <p:nvPr/>
        </p:nvPicPr>
        <p:blipFill>
          <a:blip r:embed="rId5"/>
          <a:stretch>
            <a:fillRect/>
          </a:stretch>
        </p:blipFill>
        <p:spPr>
          <a:xfrm>
            <a:off x="428625" y="3524250"/>
            <a:ext cx="2743200" cy="1418897"/>
          </a:xfrm>
          <a:prstGeom prst="rect">
            <a:avLst/>
          </a:prstGeom>
        </p:spPr>
      </p:pic>
      <p:pic>
        <p:nvPicPr>
          <p:cNvPr id="11" name="Imagine 11" descr="Gadgeturi-si-accesorii-auto.jpg">
            <a:extLst>
              <a:ext uri="{FF2B5EF4-FFF2-40B4-BE49-F238E27FC236}">
                <a16:creationId xmlns="" xmlns:a16="http://schemas.microsoft.com/office/drawing/2014/main" id="{DEBD8EC4-DB11-474E-B63E-7086BE6F9A7C}"/>
              </a:ext>
            </a:extLst>
          </p:cNvPr>
          <p:cNvPicPr>
            <a:picLocks noChangeAspect="1"/>
          </p:cNvPicPr>
          <p:nvPr/>
        </p:nvPicPr>
        <p:blipFill>
          <a:blip r:embed="rId6" cstate="print"/>
          <a:stretch>
            <a:fillRect/>
          </a:stretch>
        </p:blipFill>
        <p:spPr>
          <a:xfrm>
            <a:off x="6210300" y="5181600"/>
            <a:ext cx="2743200" cy="1543050"/>
          </a:xfrm>
          <a:prstGeom prst="rect">
            <a:avLst/>
          </a:prstGeom>
        </p:spPr>
      </p:pic>
      <p:pic>
        <p:nvPicPr>
          <p:cNvPr id="13" name="Imagine 13" descr="the-automatic-parked-car-finder-brings-an-end-to-your-nightmares-at-the-mall-96234_1.jpg">
            <a:extLst>
              <a:ext uri="{FF2B5EF4-FFF2-40B4-BE49-F238E27FC236}">
                <a16:creationId xmlns="" xmlns:a16="http://schemas.microsoft.com/office/drawing/2014/main" id="{5AD1D0CB-6E3C-45CB-B4AF-35E63746F862}"/>
              </a:ext>
            </a:extLst>
          </p:cNvPr>
          <p:cNvPicPr>
            <a:picLocks noChangeAspect="1"/>
          </p:cNvPicPr>
          <p:nvPr/>
        </p:nvPicPr>
        <p:blipFill>
          <a:blip r:embed="rId7" cstate="print"/>
          <a:stretch>
            <a:fillRect/>
          </a:stretch>
        </p:blipFill>
        <p:spPr>
          <a:xfrm>
            <a:off x="6796520" y="3552825"/>
            <a:ext cx="1690255" cy="1504037"/>
          </a:xfrm>
          <a:prstGeom prst="rect">
            <a:avLst/>
          </a:prstGeom>
        </p:spPr>
      </p:pic>
      <p:pic>
        <p:nvPicPr>
          <p:cNvPr id="15" name="Imagine 15" descr="descărcare.jpg">
            <a:extLst>
              <a:ext uri="{FF2B5EF4-FFF2-40B4-BE49-F238E27FC236}">
                <a16:creationId xmlns="" xmlns:a16="http://schemas.microsoft.com/office/drawing/2014/main" id="{DA451945-EBC8-4200-8D0F-DDA2F1F6F9D1}"/>
              </a:ext>
            </a:extLst>
          </p:cNvPr>
          <p:cNvPicPr>
            <a:picLocks noChangeAspect="1"/>
          </p:cNvPicPr>
          <p:nvPr/>
        </p:nvPicPr>
        <p:blipFill>
          <a:blip r:embed="rId8"/>
          <a:stretch>
            <a:fillRect/>
          </a:stretch>
        </p:blipFill>
        <p:spPr>
          <a:xfrm>
            <a:off x="3676650" y="3658899"/>
            <a:ext cx="2476500" cy="1847850"/>
          </a:xfrm>
          <a:prstGeom prst="rect">
            <a:avLst/>
          </a:prstGeom>
        </p:spPr>
      </p:pic>
      <p:pic>
        <p:nvPicPr>
          <p:cNvPr id="17" name="Imagine 17" descr="bosch-concept-car-3.jpg">
            <a:extLst>
              <a:ext uri="{FF2B5EF4-FFF2-40B4-BE49-F238E27FC236}">
                <a16:creationId xmlns="" xmlns:a16="http://schemas.microsoft.com/office/drawing/2014/main" id="{522F9E07-4415-4B9F-B10A-DD937D38CC6A}"/>
              </a:ext>
            </a:extLst>
          </p:cNvPr>
          <p:cNvPicPr>
            <a:picLocks noChangeAspect="1"/>
          </p:cNvPicPr>
          <p:nvPr/>
        </p:nvPicPr>
        <p:blipFill>
          <a:blip r:embed="rId9" cstate="print"/>
          <a:stretch>
            <a:fillRect/>
          </a:stretch>
        </p:blipFill>
        <p:spPr>
          <a:xfrm>
            <a:off x="3965863" y="5562600"/>
            <a:ext cx="1634837" cy="916097"/>
          </a:xfrm>
          <a:prstGeom prst="rect">
            <a:avLst/>
          </a:prstGeom>
        </p:spPr>
      </p:pic>
    </p:spTree>
    <p:extLst>
      <p:ext uri="{BB962C8B-B14F-4D97-AF65-F5344CB8AC3E}">
        <p14:creationId xmlns:p14="http://schemas.microsoft.com/office/powerpoint/2010/main" val="3243457745"/>
      </p:ext>
    </p:extLst>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conținut 1">
            <a:extLst>
              <a:ext uri="{FF2B5EF4-FFF2-40B4-BE49-F238E27FC236}">
                <a16:creationId xmlns="" xmlns:a16="http://schemas.microsoft.com/office/drawing/2014/main" id="{D570E706-AECC-4B18-8762-1BFEF58DF886}"/>
              </a:ext>
            </a:extLst>
          </p:cNvPr>
          <p:cNvSpPr>
            <a:spLocks noGrp="1"/>
          </p:cNvSpPr>
          <p:nvPr>
            <p:ph idx="1"/>
          </p:nvPr>
        </p:nvSpPr>
        <p:spPr/>
        <p:txBody>
          <a:bodyPr vert="horz" anchor="t">
            <a:normAutofit/>
          </a:bodyPr>
          <a:lstStyle/>
          <a:p>
            <a:pPr indent="-255905" algn="ctr"/>
            <a:endParaRPr lang="ro-RO" sz="3600" b="1" dirty="0">
              <a:latin typeface="Times New Roman"/>
              <a:cs typeface="Times New Roman"/>
            </a:endParaRPr>
          </a:p>
          <a:p>
            <a:pPr indent="-255905" algn="ctr"/>
            <a:r>
              <a:rPr lang="ro-RO" sz="3600" b="1" dirty="0">
                <a:latin typeface="Times New Roman"/>
                <a:cs typeface="Times New Roman"/>
              </a:rPr>
              <a:t>-</a:t>
            </a:r>
            <a:r>
              <a:rPr lang="ro-RO" sz="3600" b="1" dirty="0" err="1">
                <a:latin typeface="Times New Roman"/>
                <a:cs typeface="Times New Roman"/>
              </a:rPr>
              <a:t>tuning</a:t>
            </a:r>
            <a:r>
              <a:rPr lang="ro-RO" sz="3600" b="1" dirty="0">
                <a:latin typeface="Times New Roman"/>
                <a:cs typeface="Times New Roman"/>
              </a:rPr>
              <a:t> exterior, </a:t>
            </a:r>
            <a:endParaRPr lang="en-US" sz="3600">
              <a:latin typeface="Times New Roman"/>
              <a:cs typeface="Times New Roman"/>
            </a:endParaRPr>
          </a:p>
          <a:p>
            <a:pPr indent="-255905" algn="ctr"/>
            <a:r>
              <a:rPr lang="ro-RO" sz="3600" b="1" dirty="0">
                <a:latin typeface="Times New Roman"/>
                <a:cs typeface="Times New Roman"/>
              </a:rPr>
              <a:t>-</a:t>
            </a:r>
            <a:r>
              <a:rPr lang="ro-RO" sz="3600" b="1" err="1">
                <a:latin typeface="Times New Roman"/>
                <a:cs typeface="Times New Roman"/>
              </a:rPr>
              <a:t>tuning</a:t>
            </a:r>
            <a:r>
              <a:rPr lang="ro-RO" sz="3600" b="1" dirty="0">
                <a:latin typeface="Times New Roman"/>
                <a:cs typeface="Times New Roman"/>
              </a:rPr>
              <a:t> interior </a:t>
            </a:r>
            <a:endParaRPr lang="en-US" sz="3600">
              <a:latin typeface="Times New Roman"/>
              <a:cs typeface="Times New Roman"/>
            </a:endParaRPr>
          </a:p>
          <a:p>
            <a:pPr indent="-255905" algn="ctr"/>
            <a:r>
              <a:rPr lang="ro-RO" sz="3600" b="1" dirty="0">
                <a:latin typeface="Times New Roman"/>
                <a:cs typeface="Times New Roman"/>
              </a:rPr>
              <a:t>- </a:t>
            </a:r>
            <a:r>
              <a:rPr lang="ro-RO" sz="3600" b="1" dirty="0" err="1">
                <a:latin typeface="Times New Roman"/>
                <a:cs typeface="Times New Roman"/>
              </a:rPr>
              <a:t>tuning</a:t>
            </a:r>
            <a:r>
              <a:rPr lang="ro-RO" sz="3600" b="1" dirty="0">
                <a:latin typeface="Times New Roman"/>
                <a:cs typeface="Times New Roman"/>
              </a:rPr>
              <a:t> audio, </a:t>
            </a:r>
            <a:endParaRPr lang="en-US" sz="3600">
              <a:latin typeface="Times New Roman"/>
              <a:cs typeface="Times New Roman"/>
            </a:endParaRPr>
          </a:p>
          <a:p>
            <a:pPr indent="-255905" algn="ctr"/>
            <a:r>
              <a:rPr lang="ro-RO" sz="3600" b="1" dirty="0">
                <a:latin typeface="Times New Roman"/>
                <a:cs typeface="Times New Roman"/>
              </a:rPr>
              <a:t>-</a:t>
            </a:r>
            <a:r>
              <a:rPr lang="ro-RO" sz="3600" b="1" dirty="0" err="1">
                <a:latin typeface="Times New Roman"/>
                <a:cs typeface="Times New Roman"/>
              </a:rPr>
              <a:t>tuning</a:t>
            </a:r>
            <a:r>
              <a:rPr lang="ro-RO" sz="3600" b="1" dirty="0">
                <a:latin typeface="Times New Roman"/>
                <a:cs typeface="Times New Roman"/>
              </a:rPr>
              <a:t>-ului la motor </a:t>
            </a:r>
            <a:endParaRPr lang="en-US" sz="3600">
              <a:latin typeface="Times New Roman"/>
              <a:cs typeface="Times New Roman"/>
            </a:endParaRPr>
          </a:p>
          <a:p>
            <a:pPr indent="-255905" algn="ctr"/>
            <a:r>
              <a:rPr lang="ro-RO" sz="3600" b="1" dirty="0">
                <a:latin typeface="Times New Roman"/>
                <a:cs typeface="Times New Roman"/>
              </a:rPr>
              <a:t>-</a:t>
            </a:r>
            <a:r>
              <a:rPr lang="ro-RO" sz="3600" b="1" dirty="0" err="1">
                <a:latin typeface="Times New Roman"/>
                <a:cs typeface="Times New Roman"/>
              </a:rPr>
              <a:t>chiptuning</a:t>
            </a:r>
            <a:r>
              <a:rPr lang="ro-RO" sz="3600" b="1" dirty="0">
                <a:latin typeface="Times New Roman"/>
                <a:cs typeface="Times New Roman"/>
              </a:rPr>
              <a:t>-ului .</a:t>
            </a:r>
            <a:endParaRPr lang="en-US" sz="3600" dirty="0">
              <a:latin typeface="Times New Roman"/>
              <a:cs typeface="Times New Roman"/>
            </a:endParaRPr>
          </a:p>
          <a:p>
            <a:pPr indent="-255905"/>
            <a:endParaRPr lang="en-US" dirty="0">
              <a:cs typeface="Lucida Sans Unicode"/>
            </a:endParaRPr>
          </a:p>
          <a:p>
            <a:pPr indent="-255905"/>
            <a:endParaRPr lang="ro-RO" dirty="0">
              <a:cs typeface="Lucida Sans Unicode"/>
            </a:endParaRPr>
          </a:p>
        </p:txBody>
      </p:sp>
      <p:sp>
        <p:nvSpPr>
          <p:cNvPr id="3" name="Titlu 2">
            <a:extLst>
              <a:ext uri="{FF2B5EF4-FFF2-40B4-BE49-F238E27FC236}">
                <a16:creationId xmlns="" xmlns:a16="http://schemas.microsoft.com/office/drawing/2014/main" id="{7F9D7BE2-DEAF-4D98-A8F2-F1805B9AA9ED}"/>
              </a:ext>
            </a:extLst>
          </p:cNvPr>
          <p:cNvSpPr>
            <a:spLocks noGrp="1"/>
          </p:cNvSpPr>
          <p:nvPr>
            <p:ph type="title"/>
          </p:nvPr>
        </p:nvSpPr>
        <p:spPr/>
        <p:txBody>
          <a:bodyPr/>
          <a:lstStyle/>
          <a:p>
            <a:pPr algn="ctr"/>
            <a:r>
              <a:rPr lang="ro-RO" i="1" u="sng" dirty="0">
                <a:solidFill>
                  <a:srgbClr val="0070C0"/>
                </a:solidFill>
                <a:latin typeface="Times New Roman"/>
                <a:cs typeface="Times New Roman"/>
              </a:rPr>
              <a:t>Firma oferă servicii de :</a:t>
            </a:r>
            <a:endParaRPr lang="ro-RO" b="0" dirty="0">
              <a:solidFill>
                <a:srgbClr val="0070C0"/>
              </a:solidFill>
              <a:latin typeface="Times New Roman"/>
              <a:cs typeface="Times New Roman"/>
            </a:endParaRPr>
          </a:p>
          <a:p>
            <a:endParaRPr lang="ro-RO" dirty="0">
              <a:cs typeface="Lucida Sans Unicode"/>
            </a:endParaRPr>
          </a:p>
        </p:txBody>
      </p:sp>
    </p:spTree>
    <p:extLst>
      <p:ext uri="{BB962C8B-B14F-4D97-AF65-F5344CB8AC3E}">
        <p14:creationId xmlns:p14="http://schemas.microsoft.com/office/powerpoint/2010/main" val="1404375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5750" y="157595"/>
            <a:ext cx="8265700" cy="531134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2792715"/>
      </p:ext>
    </p:extLst>
  </p:cSld>
  <p:clrMapOvr>
    <a:masterClrMapping/>
  </p:clrMapOvr>
  <mc:AlternateContent xmlns:mc="http://schemas.openxmlformats.org/markup-compatibility/2006" xmlns:p14="http://schemas.microsoft.com/office/powerpoint/2010/main">
    <mc:Choice Requires="p14">
      <p:transition spd="slow" p14:dur="1750">
        <p14:warp dir="in"/>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2"/>
          <p:cNvSpPr>
            <a:spLocks noChangeArrowheads="1" noChangeShapeType="1" noTextEdit="1"/>
          </p:cNvSpPr>
          <p:nvPr/>
        </p:nvSpPr>
        <p:spPr bwMode="auto">
          <a:xfrm>
            <a:off x="1245466" y="620713"/>
            <a:ext cx="6785697" cy="1295400"/>
          </a:xfrm>
          <a:prstGeom prst="rect">
            <a:avLst/>
          </a:prstGeom>
          <a:extLst>
            <a:ext uri="{AF507438-7753-43E0-B8FC-AC1667EBCBE1}">
              <a14:hiddenEffects xmlns:a14="http://schemas.microsoft.com/office/drawing/2010/main">
                <a:effectLst/>
              </a14:hiddenEffects>
            </a:ext>
          </a:extLst>
        </p:spPr>
        <p:txBody>
          <a:bodyPr spcFirstLastPara="1" wrap="none" numCol="1" fromWordArt="1" anchor="t">
            <a:prstTxWarp prst="textArchUp">
              <a:avLst/>
            </a:prstTxWarp>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rtl="0">
              <a:buNone/>
            </a:pPr>
            <a:r>
              <a:rPr lang="ro-RO" sz="3600" b="1" kern="10"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a:rPr>
              <a:t>Echipa </a:t>
            </a:r>
            <a:r>
              <a:rPr lang="en-US" sz="3600" b="1" kern="10"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Black"/>
              </a:rPr>
              <a:t>Dream Art And Speed</a:t>
            </a:r>
          </a:p>
        </p:txBody>
      </p:sp>
      <p:pic>
        <p:nvPicPr>
          <p:cNvPr id="11" name="Picture 10" descr="23798766_1472520732834110_226613030_o.jpg"/>
          <p:cNvPicPr>
            <a:picLocks noChangeAspect="1"/>
          </p:cNvPicPr>
          <p:nvPr/>
        </p:nvPicPr>
        <p:blipFill>
          <a:blip r:embed="rId2" cstate="print"/>
          <a:stretch>
            <a:fillRect/>
          </a:stretch>
        </p:blipFill>
        <p:spPr>
          <a:xfrm>
            <a:off x="3429000" y="1271852"/>
            <a:ext cx="1728192" cy="2304256"/>
          </a:xfrm>
          <a:prstGeom prst="rect">
            <a:avLst/>
          </a:prstGeom>
          <a:ln>
            <a:noFill/>
          </a:ln>
          <a:effectLst>
            <a:softEdge rad="112500"/>
          </a:effectLst>
        </p:spPr>
      </p:pic>
      <p:pic>
        <p:nvPicPr>
          <p:cNvPr id="12" name="Picture 11" descr="23758348_1952485361705489_600834883_n.jpg"/>
          <p:cNvPicPr>
            <a:picLocks noChangeAspect="1"/>
          </p:cNvPicPr>
          <p:nvPr/>
        </p:nvPicPr>
        <p:blipFill>
          <a:blip r:embed="rId3" cstate="print"/>
          <a:stretch>
            <a:fillRect/>
          </a:stretch>
        </p:blipFill>
        <p:spPr>
          <a:xfrm rot="21360000">
            <a:off x="619125" y="1590675"/>
            <a:ext cx="1772084" cy="2662285"/>
          </a:xfrm>
          <a:prstGeom prst="rect">
            <a:avLst/>
          </a:prstGeom>
          <a:ln>
            <a:noFill/>
          </a:ln>
          <a:effectLst>
            <a:softEdge rad="112500"/>
          </a:effectLst>
        </p:spPr>
      </p:pic>
      <p:pic>
        <p:nvPicPr>
          <p:cNvPr id="3" name="Imagine 3" descr="oniga.jpg">
            <a:extLst>
              <a:ext uri="{FF2B5EF4-FFF2-40B4-BE49-F238E27FC236}">
                <a16:creationId xmlns="" xmlns:a16="http://schemas.microsoft.com/office/drawing/2014/main" id="{1F654AFA-DADF-4E1F-9E63-1F71EF5926DA}"/>
              </a:ext>
            </a:extLst>
          </p:cNvPr>
          <p:cNvPicPr>
            <a:picLocks noChangeAspect="1"/>
          </p:cNvPicPr>
          <p:nvPr/>
        </p:nvPicPr>
        <p:blipFill>
          <a:blip r:embed="rId4"/>
          <a:stretch>
            <a:fillRect/>
          </a:stretch>
        </p:blipFill>
        <p:spPr>
          <a:xfrm rot="120000">
            <a:off x="6400800" y="1419225"/>
            <a:ext cx="1826058" cy="2424112"/>
          </a:xfrm>
          <a:prstGeom prst="rect">
            <a:avLst/>
          </a:prstGeom>
          <a:ln>
            <a:noFill/>
          </a:ln>
          <a:effectLst>
            <a:softEdge rad="112500"/>
          </a:effectLst>
        </p:spPr>
      </p:pic>
      <p:sp>
        <p:nvSpPr>
          <p:cNvPr id="5" name="CasetăText 4">
            <a:extLst>
              <a:ext uri="{FF2B5EF4-FFF2-40B4-BE49-F238E27FC236}">
                <a16:creationId xmlns="" xmlns:a16="http://schemas.microsoft.com/office/drawing/2014/main" id="{1D94072D-9D36-4550-BC2E-0E2DC1204AC8}"/>
              </a:ext>
            </a:extLst>
          </p:cNvPr>
          <p:cNvSpPr txBox="1"/>
          <p:nvPr/>
        </p:nvSpPr>
        <p:spPr>
          <a:xfrm>
            <a:off x="3419908" y="3676650"/>
            <a:ext cx="2217305" cy="646113"/>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o-RO" i="1" dirty="0">
                <a:solidFill>
                  <a:srgbClr val="00B0F0"/>
                </a:solidFill>
                <a:latin typeface="Times New Roman"/>
                <a:cs typeface="Times New Roman"/>
              </a:rPr>
              <a:t>Alexandra Crăciun</a:t>
            </a:r>
          </a:p>
          <a:p>
            <a:pPr algn="ctr"/>
            <a:r>
              <a:rPr lang="ro-RO" i="1" dirty="0">
                <a:solidFill>
                  <a:srgbClr val="00B0F0"/>
                </a:solidFill>
                <a:latin typeface="Times New Roman"/>
                <a:cs typeface="Times New Roman"/>
              </a:rPr>
              <a:t>Director general</a:t>
            </a:r>
          </a:p>
        </p:txBody>
      </p:sp>
      <p:sp>
        <p:nvSpPr>
          <p:cNvPr id="6" name="CasetăText 5">
            <a:extLst>
              <a:ext uri="{FF2B5EF4-FFF2-40B4-BE49-F238E27FC236}">
                <a16:creationId xmlns="" xmlns:a16="http://schemas.microsoft.com/office/drawing/2014/main" id="{A2124081-37B8-4583-8A43-150BF304E8C4}"/>
              </a:ext>
            </a:extLst>
          </p:cNvPr>
          <p:cNvSpPr txBox="1"/>
          <p:nvPr/>
        </p:nvSpPr>
        <p:spPr>
          <a:xfrm rot="-180000">
            <a:off x="266700" y="4417002"/>
            <a:ext cx="2728670" cy="646112"/>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o-RO" i="1" dirty="0" err="1">
                <a:solidFill>
                  <a:srgbClr val="00B0F0"/>
                </a:solidFill>
                <a:latin typeface="Times New Roman"/>
                <a:cs typeface="Times New Roman"/>
              </a:rPr>
              <a:t>Hutopilă</a:t>
            </a:r>
            <a:r>
              <a:rPr lang="ro-RO" i="1" dirty="0">
                <a:solidFill>
                  <a:srgbClr val="00B0F0"/>
                </a:solidFill>
                <a:latin typeface="Times New Roman"/>
                <a:cs typeface="Times New Roman"/>
              </a:rPr>
              <a:t> Dorina-Gabriela</a:t>
            </a:r>
            <a:endParaRPr lang="ro-RO">
              <a:cs typeface="Lucida Sans Unicode"/>
            </a:endParaRPr>
          </a:p>
          <a:p>
            <a:pPr algn="ctr"/>
            <a:r>
              <a:rPr lang="ro-RO" i="1" dirty="0">
                <a:solidFill>
                  <a:srgbClr val="00B0F0"/>
                </a:solidFill>
                <a:latin typeface="Times New Roman"/>
                <a:cs typeface="Times New Roman"/>
              </a:rPr>
              <a:t>Director Adjunct</a:t>
            </a:r>
          </a:p>
        </p:txBody>
      </p:sp>
      <p:sp>
        <p:nvSpPr>
          <p:cNvPr id="7" name="CasetăText 6">
            <a:extLst>
              <a:ext uri="{FF2B5EF4-FFF2-40B4-BE49-F238E27FC236}">
                <a16:creationId xmlns="" xmlns:a16="http://schemas.microsoft.com/office/drawing/2014/main" id="{BCCA3F72-7BF5-43F8-8E81-77DDD15D843B}"/>
              </a:ext>
            </a:extLst>
          </p:cNvPr>
          <p:cNvSpPr txBox="1"/>
          <p:nvPr/>
        </p:nvSpPr>
        <p:spPr>
          <a:xfrm rot="300000">
            <a:off x="6286500" y="4171950"/>
            <a:ext cx="2479964" cy="646113"/>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o-RO" i="1" dirty="0">
                <a:solidFill>
                  <a:srgbClr val="00B0F0"/>
                </a:solidFill>
                <a:latin typeface="Times New Roman"/>
                <a:cs typeface="Times New Roman"/>
              </a:rPr>
              <a:t>Oniga Andreea Maria</a:t>
            </a:r>
          </a:p>
          <a:p>
            <a:pPr algn="ctr"/>
            <a:r>
              <a:rPr lang="ro-RO" i="1" dirty="0">
                <a:solidFill>
                  <a:srgbClr val="00B0F0"/>
                </a:solidFill>
                <a:latin typeface="Times New Roman"/>
                <a:cs typeface="Times New Roman"/>
              </a:rPr>
              <a:t>Jurist</a:t>
            </a:r>
          </a:p>
        </p:txBody>
      </p:sp>
      <p:pic>
        <p:nvPicPr>
          <p:cNvPr id="8" name="Imagine 8" descr="aura.jpg">
            <a:extLst>
              <a:ext uri="{FF2B5EF4-FFF2-40B4-BE49-F238E27FC236}">
                <a16:creationId xmlns="" xmlns:a16="http://schemas.microsoft.com/office/drawing/2014/main" id="{42313295-2516-46A1-9A41-E5579C9CA88A}"/>
              </a:ext>
            </a:extLst>
          </p:cNvPr>
          <p:cNvPicPr>
            <a:picLocks noChangeAspect="1"/>
          </p:cNvPicPr>
          <p:nvPr/>
        </p:nvPicPr>
        <p:blipFill>
          <a:blip r:embed="rId5" cstate="print"/>
          <a:stretch>
            <a:fillRect/>
          </a:stretch>
        </p:blipFill>
        <p:spPr>
          <a:xfrm>
            <a:off x="3455988" y="4572000"/>
            <a:ext cx="2243137" cy="2126672"/>
          </a:xfrm>
          <a:prstGeom prst="rect">
            <a:avLst/>
          </a:prstGeom>
          <a:ln>
            <a:noFill/>
          </a:ln>
          <a:effectLst>
            <a:softEdge rad="112500"/>
          </a:effectLst>
        </p:spPr>
      </p:pic>
      <p:sp>
        <p:nvSpPr>
          <p:cNvPr id="10" name="CasetăText 9">
            <a:extLst>
              <a:ext uri="{FF2B5EF4-FFF2-40B4-BE49-F238E27FC236}">
                <a16:creationId xmlns="" xmlns:a16="http://schemas.microsoft.com/office/drawing/2014/main" id="{7DB5EBCB-D529-46F0-9D9A-A174B28BAB2A}"/>
              </a:ext>
            </a:extLst>
          </p:cNvPr>
          <p:cNvSpPr txBox="1"/>
          <p:nvPr/>
        </p:nvSpPr>
        <p:spPr>
          <a:xfrm>
            <a:off x="5905500" y="5915025"/>
            <a:ext cx="2743200" cy="646331"/>
          </a:xfrm>
          <a:prstGeom prst="rect">
            <a:avLst/>
          </a:prstGeom>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ro-RO" i="1" dirty="0">
                <a:solidFill>
                  <a:srgbClr val="00B0F0"/>
                </a:solidFill>
                <a:latin typeface="Times New Roman"/>
                <a:cs typeface="Times New Roman"/>
              </a:rPr>
              <a:t>Lazăr Aurica Teodora</a:t>
            </a:r>
          </a:p>
          <a:p>
            <a:pPr algn="ctr"/>
            <a:r>
              <a:rPr lang="en-US" i="1" dirty="0" err="1">
                <a:solidFill>
                  <a:srgbClr val="00B0F0"/>
                </a:solidFill>
                <a:latin typeface="Times New Roman"/>
                <a:cs typeface="Times New Roman"/>
              </a:rPr>
              <a:t>Desinger</a:t>
            </a:r>
          </a:p>
        </p:txBody>
      </p:sp>
    </p:spTree>
    <p:extLst>
      <p:ext uri="{BB962C8B-B14F-4D97-AF65-F5344CB8AC3E}">
        <p14:creationId xmlns:p14="http://schemas.microsoft.com/office/powerpoint/2010/main" val="4072127532"/>
      </p:ext>
    </p:extLst>
  </p:cSld>
  <p:clrMapOvr>
    <a:masterClrMapping/>
  </p:clrMapOvr>
  <mc:AlternateContent xmlns:mc="http://schemas.openxmlformats.org/markup-compatibility/2006" xmlns:p14="http://schemas.microsoft.com/office/powerpoint/2010/main">
    <mc:Choice Requires="p14">
      <p:transition spd="slow" p14:dur="3250">
        <p14:vortex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ine 4" descr="super cars images-3.jpg">
            <a:extLst>
              <a:ext uri="{FF2B5EF4-FFF2-40B4-BE49-F238E27FC236}">
                <a16:creationId xmlns="" xmlns:a16="http://schemas.microsoft.com/office/drawing/2014/main" id="{AFB81BDE-ABC6-4A75-B5EB-CC5ECD5467A2}"/>
              </a:ext>
            </a:extLst>
          </p:cNvPr>
          <p:cNvPicPr>
            <a:picLocks noChangeAspect="1"/>
          </p:cNvPicPr>
          <p:nvPr/>
        </p:nvPicPr>
        <p:blipFill>
          <a:blip r:embed="rId2"/>
          <a:stretch>
            <a:fillRect/>
          </a:stretch>
        </p:blipFill>
        <p:spPr>
          <a:xfrm>
            <a:off x="361950" y="385763"/>
            <a:ext cx="6035675" cy="5095730"/>
          </a:xfrm>
          <a:prstGeom prst="rect">
            <a:avLst/>
          </a:prstGeom>
        </p:spPr>
      </p:pic>
      <p:pic>
        <p:nvPicPr>
          <p:cNvPr id="7" name="Picture 4" descr="23846373_1898310223817968_672986010_n.jpg">
            <a:extLst>
              <a:ext uri="{FF2B5EF4-FFF2-40B4-BE49-F238E27FC236}">
                <a16:creationId xmlns="" xmlns:a16="http://schemas.microsoft.com/office/drawing/2014/main" id="{37F2C0F8-09F2-4BFF-9994-1D305FA7ACD7}"/>
              </a:ext>
            </a:extLst>
          </p:cNvPr>
          <p:cNvPicPr>
            <a:picLocks noChangeAspect="1"/>
          </p:cNvPicPr>
          <p:nvPr/>
        </p:nvPicPr>
        <p:blipFill>
          <a:blip r:embed="rId3" cstate="print"/>
          <a:stretch>
            <a:fillRect/>
          </a:stretch>
        </p:blipFill>
        <p:spPr>
          <a:xfrm>
            <a:off x="6388677" y="1410999"/>
            <a:ext cx="2272146" cy="3048000"/>
          </a:xfrm>
          <a:prstGeom prst="rect">
            <a:avLst/>
          </a:prstGeom>
        </p:spPr>
      </p:pic>
      <p:sp>
        <p:nvSpPr>
          <p:cNvPr id="9" name="TextBox 6">
            <a:extLst>
              <a:ext uri="{FF2B5EF4-FFF2-40B4-BE49-F238E27FC236}">
                <a16:creationId xmlns="" xmlns:a16="http://schemas.microsoft.com/office/drawing/2014/main" id="{D5CAA3FD-0E0E-4D89-9992-064BE28BB7DF}"/>
              </a:ext>
            </a:extLst>
          </p:cNvPr>
          <p:cNvSpPr txBox="1"/>
          <p:nvPr/>
        </p:nvSpPr>
        <p:spPr>
          <a:xfrm>
            <a:off x="6343650" y="1323975"/>
            <a:ext cx="3744416" cy="369332"/>
          </a:xfrm>
          <a:prstGeom prst="rect">
            <a:avLst/>
          </a:prstGeom>
          <a:noFill/>
        </p:spPr>
        <p:txBody>
          <a:bodyPr wrap="square" rtlCol="0">
            <a:spAutoFit/>
          </a:bodyPr>
          <a:lstStyle/>
          <a:p>
            <a:r>
              <a:rPr lang="ro-RO" b="1" dirty="0">
                <a:solidFill>
                  <a:schemeClr val="bg2">
                    <a:lumMod val="50000"/>
                  </a:schemeClr>
                </a:solidFill>
              </a:rPr>
              <a:t>DREAM ART AND SPEED </a:t>
            </a:r>
            <a:endParaRPr lang="en-US" b="1" dirty="0">
              <a:solidFill>
                <a:schemeClr val="bg2">
                  <a:lumMod val="50000"/>
                </a:schemeClr>
              </a:solidFill>
            </a:endParaRPr>
          </a:p>
        </p:txBody>
      </p:sp>
      <p:sp>
        <p:nvSpPr>
          <p:cNvPr id="11" name="TextBox 7">
            <a:extLst>
              <a:ext uri="{FF2B5EF4-FFF2-40B4-BE49-F238E27FC236}">
                <a16:creationId xmlns="" xmlns:a16="http://schemas.microsoft.com/office/drawing/2014/main" id="{89FB5367-20FF-41BF-BE5F-7E44FD965801}"/>
              </a:ext>
            </a:extLst>
          </p:cNvPr>
          <p:cNvSpPr txBox="1"/>
          <p:nvPr/>
        </p:nvSpPr>
        <p:spPr>
          <a:xfrm>
            <a:off x="6343650" y="4152900"/>
            <a:ext cx="2844223" cy="307777"/>
          </a:xfrm>
          <a:prstGeom prst="rect">
            <a:avLst/>
          </a:prstGeom>
          <a:noFill/>
        </p:spPr>
        <p:txBody>
          <a:bodyPr wrap="square" rtlCol="0" anchor="t">
            <a:spAutoFit/>
          </a:bodyPr>
          <a:lstStyle/>
          <a:p>
            <a:r>
              <a:rPr lang="ro-RO" sz="1200" b="1" dirty="0">
                <a:solidFill>
                  <a:schemeClr val="tx1">
                    <a:lumMod val="95000"/>
                    <a:lumOff val="5000"/>
                  </a:schemeClr>
                </a:solidFill>
              </a:rPr>
              <a:t>F.E . DREAM ART AND SPEED S.R.L</a:t>
            </a:r>
            <a:r>
              <a:rPr lang="ro-RO" sz="1400" dirty="0"/>
              <a:t>.</a:t>
            </a:r>
            <a:endParaRPr lang="en-US" sz="1400" dirty="0"/>
          </a:p>
        </p:txBody>
      </p:sp>
    </p:spTree>
    <p:extLst>
      <p:ext uri="{BB962C8B-B14F-4D97-AF65-F5344CB8AC3E}">
        <p14:creationId xmlns:p14="http://schemas.microsoft.com/office/powerpoint/2010/main" val="3611785688"/>
      </p:ext>
    </p:extLst>
  </p:cSld>
  <p:clrMapOvr>
    <a:masterClrMapping/>
  </p:clrMapOvr>
  <mc:AlternateContent xmlns:mc="http://schemas.openxmlformats.org/markup-compatibility/2006" xmlns:p14="http://schemas.microsoft.com/office/powerpoint/2010/main">
    <mc:Choice Requires="p14">
      <p:transition spd="slow" p14:dur="1500" advTm="1000">
        <p14:ripple/>
      </p:transition>
    </mc:Choice>
    <mc:Fallback xmlns="">
      <p:transition spd="slow" advTm="1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3528392"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o-RO"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Sigla</a:t>
            </a:r>
            <a:endPar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3" name="Rectangle 2"/>
          <p:cNvSpPr/>
          <p:nvPr/>
        </p:nvSpPr>
        <p:spPr>
          <a:xfrm>
            <a:off x="164598" y="4941168"/>
            <a:ext cx="8922635" cy="646331"/>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o-RO" sz="3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Motto</a:t>
            </a:r>
            <a:r>
              <a:rPr lang="en-US" sz="3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:Step</a:t>
            </a:r>
            <a:r>
              <a:rPr lang="en-US" sz="3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by  step to the future</a:t>
            </a:r>
          </a:p>
        </p:txBody>
      </p:sp>
      <p:pic>
        <p:nvPicPr>
          <p:cNvPr id="5" name="Picture 4" descr="23846373_1898310223817968_672986010_n.jpg"/>
          <p:cNvPicPr>
            <a:picLocks noChangeAspect="1"/>
          </p:cNvPicPr>
          <p:nvPr/>
        </p:nvPicPr>
        <p:blipFill>
          <a:blip r:embed="rId2" cstate="print"/>
          <a:stretch>
            <a:fillRect/>
          </a:stretch>
        </p:blipFill>
        <p:spPr>
          <a:xfrm>
            <a:off x="2771800" y="1628800"/>
            <a:ext cx="3048000" cy="3048000"/>
          </a:xfrm>
          <a:prstGeom prst="rect">
            <a:avLst/>
          </a:prstGeom>
        </p:spPr>
      </p:pic>
      <p:sp>
        <p:nvSpPr>
          <p:cNvPr id="6" name="TextBox 5"/>
          <p:cNvSpPr txBox="1"/>
          <p:nvPr/>
        </p:nvSpPr>
        <p:spPr>
          <a:xfrm>
            <a:off x="1187624" y="1556792"/>
            <a:ext cx="184731" cy="369332"/>
          </a:xfrm>
          <a:prstGeom prst="rect">
            <a:avLst/>
          </a:prstGeom>
          <a:noFill/>
        </p:spPr>
        <p:txBody>
          <a:bodyPr wrap="none" rtlCol="0">
            <a:spAutoFit/>
          </a:bodyPr>
          <a:lstStyle/>
          <a:p>
            <a:endParaRPr lang="en-US" dirty="0"/>
          </a:p>
        </p:txBody>
      </p:sp>
      <p:sp>
        <p:nvSpPr>
          <p:cNvPr id="7" name="TextBox 6"/>
          <p:cNvSpPr txBox="1"/>
          <p:nvPr/>
        </p:nvSpPr>
        <p:spPr>
          <a:xfrm>
            <a:off x="2987824" y="1484784"/>
            <a:ext cx="3744416" cy="369332"/>
          </a:xfrm>
          <a:prstGeom prst="rect">
            <a:avLst/>
          </a:prstGeom>
          <a:noFill/>
        </p:spPr>
        <p:txBody>
          <a:bodyPr wrap="square" rtlCol="0">
            <a:spAutoFit/>
          </a:bodyPr>
          <a:lstStyle/>
          <a:p>
            <a:r>
              <a:rPr lang="ro-RO" b="1" dirty="0">
                <a:solidFill>
                  <a:schemeClr val="bg2">
                    <a:lumMod val="50000"/>
                  </a:schemeClr>
                </a:solidFill>
              </a:rPr>
              <a:t>DREAM ART AND SPEED </a:t>
            </a:r>
            <a:endParaRPr lang="en-US" b="1" dirty="0">
              <a:solidFill>
                <a:schemeClr val="bg2">
                  <a:lumMod val="50000"/>
                </a:schemeClr>
              </a:solidFill>
            </a:endParaRPr>
          </a:p>
        </p:txBody>
      </p:sp>
      <p:sp>
        <p:nvSpPr>
          <p:cNvPr id="8" name="TextBox 7"/>
          <p:cNvSpPr txBox="1"/>
          <p:nvPr/>
        </p:nvSpPr>
        <p:spPr>
          <a:xfrm>
            <a:off x="2843808" y="4293096"/>
            <a:ext cx="3384376" cy="338554"/>
          </a:xfrm>
          <a:prstGeom prst="rect">
            <a:avLst/>
          </a:prstGeom>
          <a:noFill/>
        </p:spPr>
        <p:txBody>
          <a:bodyPr wrap="square" rtlCol="0">
            <a:spAutoFit/>
          </a:bodyPr>
          <a:lstStyle/>
          <a:p>
            <a:r>
              <a:rPr lang="ro-RO" sz="1400" b="1" dirty="0">
                <a:solidFill>
                  <a:schemeClr val="tx1">
                    <a:lumMod val="95000"/>
                    <a:lumOff val="5000"/>
                  </a:schemeClr>
                </a:solidFill>
              </a:rPr>
              <a:t>F.E . DREAM ART AND SPEED S.R.L</a:t>
            </a:r>
            <a:r>
              <a:rPr lang="ro-RO" sz="1600" dirty="0"/>
              <a:t>.</a:t>
            </a:r>
            <a:endParaRPr lang="en-US" sz="1600" dirty="0"/>
          </a:p>
        </p:txBody>
      </p:sp>
    </p:spTree>
    <p:extLst>
      <p:ext uri="{BB962C8B-B14F-4D97-AF65-F5344CB8AC3E}">
        <p14:creationId xmlns:p14="http://schemas.microsoft.com/office/powerpoint/2010/main" val="732537854"/>
      </p:ext>
    </p:extLst>
  </p:cSld>
  <p:clrMapOvr>
    <a:masterClrMapping/>
  </p:clrMapOvr>
  <mc:AlternateContent xmlns:mc="http://schemas.openxmlformats.org/markup-compatibility/2006" xmlns:p14="http://schemas.microsoft.com/office/powerpoint/2010/main">
    <mc:Choice Requires="p14">
      <p:transition spd="slow" p14:dur="1500" advClick="0" advTm="3000">
        <p14:window dir="vert"/>
      </p:transition>
    </mc:Choice>
    <mc:Fallback xmlns="">
      <p:transition spd="slow" advClick="0" advTm="3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600" y="1484784"/>
            <a:ext cx="7704856" cy="3528392"/>
          </a:xfrm>
        </p:spPr>
        <p:txBody>
          <a:bodyPr>
            <a:noAutofit/>
          </a:bodyPr>
          <a:lstStyle/>
          <a:p>
            <a:pPr algn="just"/>
            <a:r>
              <a:rPr lang="ro-RO" b="1" dirty="0">
                <a:latin typeface="Times New Roman" pitchFamily="18" charset="0"/>
                <a:cs typeface="Times New Roman" pitchFamily="18" charset="0"/>
              </a:rPr>
              <a:t>Aria de activitate a societății noastre este axată pe producerea şi comercializarea de gadgeturi auto. </a:t>
            </a:r>
            <a:endParaRPr lang="en-US" b="1" dirty="0">
              <a:latin typeface="Times New Roman" pitchFamily="18" charset="0"/>
              <a:cs typeface="Times New Roman" pitchFamily="18" charset="0"/>
            </a:endParaRPr>
          </a:p>
          <a:p>
            <a:r>
              <a:rPr lang="ro-RO" b="1" dirty="0">
                <a:latin typeface="Times New Roman" pitchFamily="18" charset="0"/>
                <a:cs typeface="Times New Roman" pitchFamily="18" charset="0"/>
              </a:rPr>
              <a:t>Conducerea este formată din patru asociaţi, fiecare dispunând de o pregătire profesională specifică postului ocupat. </a:t>
            </a:r>
            <a:endParaRPr lang="en-US" dirty="0">
              <a:latin typeface="Times New Roman" pitchFamily="18" charset="0"/>
              <a:cs typeface="Times New Roman" pitchFamily="18" charset="0"/>
            </a:endParaRPr>
          </a:p>
          <a:p>
            <a:pPr algn="just"/>
            <a:r>
              <a:rPr lang="ro-RO" b="1" dirty="0">
                <a:latin typeface="Times New Roman" pitchFamily="18" charset="0"/>
                <a:cs typeface="Times New Roman" pitchFamily="18" charset="0"/>
              </a:rPr>
              <a:t> Produsele </a:t>
            </a:r>
            <a:r>
              <a:rPr lang="ro-RO" b="1" dirty="0">
                <a:solidFill>
                  <a:srgbClr val="00B0F0"/>
                </a:solidFill>
                <a:latin typeface="Times New Roman" pitchFamily="18" charset="0"/>
                <a:cs typeface="Times New Roman" pitchFamily="18" charset="0"/>
              </a:rPr>
              <a:t>DREAM ART AND SPEED </a:t>
            </a:r>
            <a:r>
              <a:rPr lang="ro-RO" b="1" dirty="0">
                <a:latin typeface="Times New Roman" pitchFamily="18" charset="0"/>
                <a:cs typeface="Times New Roman" pitchFamily="18" charset="0"/>
              </a:rPr>
              <a:t>sunt de o calitate superioară atrăgând numeroşi clienţi. Numărul potenţialilor clienţi este de 5clienţi/luna individuali şi 2 clienţi societăţi comerciale.</a:t>
            </a:r>
            <a:endParaRPr lang="en-US" dirty="0">
              <a:latin typeface="Times New Roman" pitchFamily="18" charset="0"/>
              <a:cs typeface="Times New Roman" pitchFamily="18" charset="0"/>
            </a:endParaRPr>
          </a:p>
          <a:p>
            <a:endParaRPr lang="en-US" sz="2400" dirty="0"/>
          </a:p>
        </p:txBody>
      </p:sp>
      <p:sp>
        <p:nvSpPr>
          <p:cNvPr id="4" name="WordArt 2"/>
          <p:cNvSpPr>
            <a:spLocks noChangeArrowheads="1" noChangeShapeType="1" noTextEdit="1"/>
          </p:cNvSpPr>
          <p:nvPr/>
        </p:nvSpPr>
        <p:spPr bwMode="auto">
          <a:xfrm>
            <a:off x="2555776" y="188640"/>
            <a:ext cx="3960440" cy="843326"/>
          </a:xfrm>
          <a:prstGeom prst="rect">
            <a:avLst/>
          </a:prstGeom>
          <a:extLst>
            <a:ext uri="{AF507438-7753-43E0-B8FC-AC1667EBCBE1}">
              <a14:hiddenEffects xmlns:a14="http://schemas.microsoft.com/office/drawing/2010/main">
                <a:effectLst/>
              </a14:hiddenEffects>
            </a:ext>
          </a:extLst>
        </p:spPr>
        <p:txBody>
          <a:bodyPr wrap="none" fromWordArt="1">
            <a:prstTxWarp prst="textCanDown">
              <a:avLst>
                <a:gd name="adj" fmla="val 27449"/>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0">
              <a:buNone/>
            </a:pPr>
            <a:r>
              <a:rPr lang="ro-RO" sz="3600" b="1" kern="10" dirty="0">
                <a:ln w="11430"/>
                <a:solidFill>
                  <a:srgbClr val="00B0F0"/>
                </a:solidFill>
                <a:effectLst>
                  <a:outerShdw blurRad="50800" dist="39000" dir="5460000" algn="tl">
                    <a:srgbClr val="000000">
                      <a:alpha val="38000"/>
                    </a:srgbClr>
                  </a:outerShdw>
                </a:effectLst>
                <a:latin typeface="Times New Roman"/>
                <a:cs typeface="Times New Roman"/>
              </a:rPr>
              <a:t>1.Rezumat</a:t>
            </a:r>
          </a:p>
        </p:txBody>
      </p:sp>
    </p:spTree>
    <p:extLst>
      <p:ext uri="{BB962C8B-B14F-4D97-AF65-F5344CB8AC3E}">
        <p14:creationId xmlns:p14="http://schemas.microsoft.com/office/powerpoint/2010/main" val="2465887831"/>
      </p:ext>
    </p:extLst>
  </p:cSld>
  <p:clrMapOvr>
    <a:masterClrMapping/>
  </p:clrMapOvr>
  <mc:AlternateContent xmlns:mc="http://schemas.openxmlformats.org/markup-compatibility/2006" xmlns:p14="http://schemas.microsoft.com/office/powerpoint/2010/main">
    <mc:Choice Requires="p14">
      <p:transition spd="slow" p14:dur="2250">
        <p14:ripp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435280" cy="4525963"/>
          </a:xfrm>
        </p:spPr>
        <p:txBody>
          <a:bodyPr>
            <a:normAutofit/>
          </a:bodyPr>
          <a:lstStyle/>
          <a:p>
            <a:pPr algn="ctr"/>
            <a:r>
              <a:rPr lang="ro-RO" sz="3200" b="1" i="1" u="sng" dirty="0">
                <a:latin typeface="Times New Roman" pitchFamily="18" charset="0"/>
                <a:cs typeface="Times New Roman" pitchFamily="18" charset="0"/>
              </a:rPr>
              <a:t>Misiunea firmei: </a:t>
            </a:r>
            <a:endParaRPr lang="en-US" sz="3200" b="1" i="1" u="sng" dirty="0">
              <a:latin typeface="Times New Roman" pitchFamily="18" charset="0"/>
              <a:cs typeface="Times New Roman" pitchFamily="18" charset="0"/>
            </a:endParaRPr>
          </a:p>
          <a:p>
            <a:pPr algn="just"/>
            <a:r>
              <a:rPr lang="ro-RO" sz="2800" b="1" dirty="0">
                <a:latin typeface="Times New Roman" pitchFamily="18" charset="0"/>
                <a:cs typeface="Times New Roman" pitchFamily="18" charset="0"/>
              </a:rPr>
              <a:t>Realizarea și punerea în valoare a celor mai performante gadgeturi auto reușind să personalizeze mașinile ATV-urile motoarele și camioanele astfel încat să satisfacă nevoile și dorințele clienților. </a:t>
            </a:r>
            <a:endParaRPr lang="en-US" sz="2800" b="1" dirty="0">
              <a:latin typeface="Times New Roman" pitchFamily="18" charset="0"/>
              <a:cs typeface="Times New Roman" pitchFamily="18" charset="0"/>
            </a:endParaRPr>
          </a:p>
          <a:p>
            <a:pPr algn="just"/>
            <a:r>
              <a:rPr lang="ro-RO" sz="2800" b="1" dirty="0">
                <a:latin typeface="Times New Roman" pitchFamily="18" charset="0"/>
                <a:cs typeface="Times New Roman" pitchFamily="18" charset="0"/>
              </a:rPr>
              <a:t>F.E.DREAM ART AND SPEED. S.R.L. îşi propune să devină lider zonal în domeniul producţiei şi comercializării de gadgeturi auto , să devină o firmă competitivă şi cunoscută pe piaţa de profil. </a:t>
            </a:r>
            <a:endParaRPr lang="en-US" sz="2800" b="1" dirty="0">
              <a:latin typeface="Times New Roman" pitchFamily="18" charset="0"/>
              <a:cs typeface="Times New Roman" pitchFamily="18" charset="0"/>
            </a:endParaRPr>
          </a:p>
          <a:p>
            <a:endParaRPr lang="en-US" dirty="0"/>
          </a:p>
        </p:txBody>
      </p:sp>
      <p:sp>
        <p:nvSpPr>
          <p:cNvPr id="4" name="WordArt 2"/>
          <p:cNvSpPr>
            <a:spLocks noChangeArrowheads="1" noChangeShapeType="1" noTextEdit="1"/>
          </p:cNvSpPr>
          <p:nvPr/>
        </p:nvSpPr>
        <p:spPr bwMode="auto">
          <a:xfrm>
            <a:off x="1115616" y="188640"/>
            <a:ext cx="6840760" cy="784076"/>
          </a:xfrm>
          <a:prstGeom prst="rect">
            <a:avLst/>
          </a:prstGeom>
          <a:extLst>
            <a:ext uri="{AF507438-7753-43E0-B8FC-AC1667EBCBE1}">
              <a14:hiddenEffects xmlns:a14="http://schemas.microsoft.com/office/drawing/2010/main">
                <a:effectLst/>
              </a14:hiddenEffects>
            </a:ext>
          </a:extLst>
        </p:spPr>
        <p:txBody>
          <a:bodyPr wrap="none" fromWordArt="1">
            <a:prstTxWarp prst="textArchDown">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0">
              <a:buNone/>
            </a:pPr>
            <a:r>
              <a:rPr lang="ro-RO" sz="2400" b="1" kern="10" dirty="0">
                <a:ln w="11430"/>
                <a:solidFill>
                  <a:srgbClr val="00B0F0"/>
                </a:solidFill>
                <a:effectLst>
                  <a:outerShdw blurRad="50800" dist="39000" dir="5460000" algn="tl">
                    <a:srgbClr val="000000">
                      <a:alpha val="38000"/>
                    </a:srgbClr>
                  </a:outerShdw>
                </a:effectLst>
                <a:latin typeface="Impact"/>
              </a:rPr>
              <a:t>2.Descrierea firmei</a:t>
            </a:r>
          </a:p>
        </p:txBody>
      </p:sp>
    </p:spTree>
    <p:extLst>
      <p:ext uri="{BB962C8B-B14F-4D97-AF65-F5344CB8AC3E}">
        <p14:creationId xmlns:p14="http://schemas.microsoft.com/office/powerpoint/2010/main" val="222145451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476672"/>
            <a:ext cx="7704856" cy="5589241"/>
          </a:xfrm>
        </p:spPr>
        <p:txBody>
          <a:bodyPr>
            <a:normAutofit fontScale="92500" lnSpcReduction="20000"/>
          </a:bodyPr>
          <a:lstStyle/>
          <a:p>
            <a:pPr algn="ctr"/>
            <a:r>
              <a:rPr lang="ro-RO" sz="3500" b="1" i="1" u="sng" dirty="0">
                <a:latin typeface="Times New Roman" pitchFamily="18" charset="0"/>
                <a:cs typeface="Times New Roman" pitchFamily="18" charset="0"/>
              </a:rPr>
              <a:t>Viziune firmei:</a:t>
            </a:r>
            <a:endParaRPr lang="en-US" sz="3500" b="1" i="1" u="sng" dirty="0">
              <a:latin typeface="Times New Roman" pitchFamily="18" charset="0"/>
              <a:cs typeface="Times New Roman" pitchFamily="18" charset="0"/>
            </a:endParaRPr>
          </a:p>
          <a:p>
            <a:pPr indent="0" algn="ctr">
              <a:buNone/>
            </a:pPr>
            <a:endParaRPr lang="en-US" sz="2400" dirty="0"/>
          </a:p>
          <a:p>
            <a:pPr algn="just"/>
            <a:r>
              <a:rPr lang="ro-RO" sz="3000" b="1" dirty="0">
                <a:latin typeface="Times New Roman" pitchFamily="18" charset="0"/>
                <a:cs typeface="Times New Roman" pitchFamily="18" charset="0"/>
              </a:rPr>
              <a:t>F.E.DREAM ART AND SPEED.S.R.L îşi propune ca în următorii 3 ani să devină  lider zonal pe piaţa gadgeturilor auto , oferind produse de bună calitate, receptate normal prin utilizarea componentelor de calitate care să îmbunatățească confortul și să răspundă preferințelor clienților .</a:t>
            </a:r>
            <a:endParaRPr lang="en-US" sz="3000" b="1" dirty="0">
              <a:latin typeface="Times New Roman" pitchFamily="18" charset="0"/>
              <a:cs typeface="Times New Roman" pitchFamily="18" charset="0"/>
            </a:endParaRPr>
          </a:p>
          <a:p>
            <a:pPr algn="just"/>
            <a:r>
              <a:rPr lang="ro-RO" sz="3000" b="1" dirty="0">
                <a:latin typeface="Times New Roman" pitchFamily="18" charset="0"/>
                <a:cs typeface="Times New Roman" pitchFamily="18" charset="0"/>
              </a:rPr>
              <a:t>De asemenea ne propunem educarea gusturilor şi formarea deprinderilor de consum pentru  20% din deținătorii de gadgeturi auto. Firma are în vedere utilizarea  combustibililor și tehnologiilor nepoluante, implicandu-se astfel  pentru o dezvoltare durabilă.</a:t>
            </a:r>
            <a:endParaRPr lang="en-US" sz="3000" b="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704658632"/>
      </p:ext>
    </p:extLst>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332656"/>
            <a:ext cx="7776864" cy="5688632"/>
          </a:xfrm>
        </p:spPr>
        <p:txBody>
          <a:bodyPr>
            <a:normAutofit fontScale="85000" lnSpcReduction="20000"/>
          </a:bodyPr>
          <a:lstStyle/>
          <a:p>
            <a:pPr algn="ctr"/>
            <a:r>
              <a:rPr lang="ro-RO" sz="4600" b="1" i="1" u="sng" dirty="0">
                <a:latin typeface="Times New Roman" pitchFamily="18" charset="0"/>
                <a:cs typeface="Times New Roman" pitchFamily="18" charset="0"/>
              </a:rPr>
              <a:t>Strategia afacerii:</a:t>
            </a:r>
            <a:endParaRPr lang="en-US" sz="4600" b="1" i="1" u="sng" dirty="0">
              <a:latin typeface="Times New Roman" pitchFamily="18" charset="0"/>
              <a:cs typeface="Times New Roman" pitchFamily="18" charset="0"/>
            </a:endParaRPr>
          </a:p>
          <a:p>
            <a:pPr indent="0" algn="ctr">
              <a:buNone/>
            </a:pPr>
            <a:endParaRPr lang="en-US" sz="2400" b="1" i="1" dirty="0"/>
          </a:p>
          <a:p>
            <a:pPr algn="just"/>
            <a:r>
              <a:rPr lang="ro-RO" sz="3000" b="1" dirty="0">
                <a:latin typeface="Times New Roman" pitchFamily="18" charset="0"/>
                <a:cs typeface="Times New Roman" pitchFamily="18" charset="0"/>
              </a:rPr>
              <a:t>Ascensiunea firmei F.E. DREAM ART AND SPEED S.R.L. se datorează faptului că aceasta este prestator al serviciilor de tunning și oferă servicii și produse de calitate , respectând normele de protecție a mediului.</a:t>
            </a:r>
            <a:endParaRPr lang="en-US" sz="3000" dirty="0">
              <a:latin typeface="Times New Roman" pitchFamily="18" charset="0"/>
              <a:cs typeface="Times New Roman" pitchFamily="18" charset="0"/>
            </a:endParaRPr>
          </a:p>
          <a:p>
            <a:pPr algn="just"/>
            <a:r>
              <a:rPr lang="ro-RO" sz="3000" b="1" dirty="0">
                <a:latin typeface="Times New Roman" pitchFamily="18" charset="0"/>
                <a:cs typeface="Times New Roman" pitchFamily="18" charset="0"/>
              </a:rPr>
              <a:t>	În  acest  sens  există  un  permanent  interes  de  a  veni  în  întâmpinarea  nevoilor  consumatorilor  prin  inovaţie  în  cea  mai  rapidă, mai  eficientă şi  mai  profitabilă  manieră  posibilă. Datorită acestui lucru, vânzările și implicit profitul cresc permanent , ajungând printre primele firme in domeniu în zona Moldovei, având o cotă de aproximativ 35% din piață.</a:t>
            </a:r>
            <a:endParaRPr lang="en-US" sz="3000" dirty="0">
              <a:latin typeface="Times New Roman" pitchFamily="18" charset="0"/>
              <a:cs typeface="Times New Roman" pitchFamily="18" charset="0"/>
            </a:endParaRPr>
          </a:p>
          <a:p>
            <a:endParaRPr lang="en-US" sz="3000" dirty="0">
              <a:latin typeface="Times New Roman" pitchFamily="18" charset="0"/>
              <a:cs typeface="Times New Roman" pitchFamily="18" charset="0"/>
            </a:endParaRPr>
          </a:p>
        </p:txBody>
      </p:sp>
    </p:spTree>
    <p:extLst>
      <p:ext uri="{BB962C8B-B14F-4D97-AF65-F5344CB8AC3E}">
        <p14:creationId xmlns:p14="http://schemas.microsoft.com/office/powerpoint/2010/main" val="861886236"/>
      </p:ext>
    </p:extLst>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50" y="361950"/>
            <a:ext cx="7683500" cy="5866245"/>
          </a:xfrm>
        </p:spPr>
        <p:txBody>
          <a:bodyPr vert="horz" anchor="t">
            <a:normAutofit fontScale="85000" lnSpcReduction="20000"/>
          </a:bodyPr>
          <a:lstStyle/>
          <a:p>
            <a:pPr indent="-255905" algn="ctr"/>
            <a:r>
              <a:rPr lang="ro-RO" sz="3200" b="1" i="1" u="sng" dirty="0">
                <a:latin typeface="Times New Roman"/>
                <a:cs typeface="Times New Roman"/>
              </a:rPr>
              <a:t>Strategii de preț:</a:t>
            </a:r>
            <a:endParaRPr lang="ro-RO" sz="3200" u="sng" dirty="0">
              <a:latin typeface="Times New Roman"/>
              <a:cs typeface="Times New Roman"/>
            </a:endParaRPr>
          </a:p>
          <a:p>
            <a:pPr indent="0">
              <a:buNone/>
            </a:pPr>
            <a:endParaRPr lang="it-IT" b="1" dirty="0"/>
          </a:p>
          <a:p>
            <a:pPr indent="0">
              <a:buNone/>
            </a:pPr>
            <a:endParaRPr lang="en-US" dirty="0"/>
          </a:p>
          <a:p>
            <a:pPr indent="-255905" algn="just"/>
            <a:r>
              <a:rPr lang="ro-RO" sz="2800" b="1" dirty="0">
                <a:latin typeface="Times New Roman"/>
                <a:cs typeface="Times New Roman"/>
              </a:rPr>
              <a:t>În cazul FE DREAM ART AND SPEED SRL aceste strategii de preț se vor aplica la o gamă de produse cu un rulaj mai mic sau la acele produse mai greu accesibile din punct de vedere financiar. De asemenea această strategie va fi implementată și în cazul achiziționării unei cantități mai mari din același</a:t>
            </a:r>
            <a:r>
              <a:rPr lang="it-IT" sz="2800" b="1" dirty="0">
                <a:latin typeface="Times New Roman"/>
                <a:cs typeface="Times New Roman"/>
              </a:rPr>
              <a:t> </a:t>
            </a:r>
            <a:r>
              <a:rPr lang="ro-RO" sz="2800" b="1" dirty="0">
                <a:latin typeface="Times New Roman"/>
                <a:cs typeface="Times New Roman"/>
              </a:rPr>
              <a:t>produs</a:t>
            </a:r>
            <a:r>
              <a:rPr lang="it-IT" sz="2800" b="1" dirty="0">
                <a:latin typeface="Times New Roman"/>
                <a:cs typeface="Times New Roman"/>
              </a:rPr>
              <a:t>.</a:t>
            </a:r>
            <a:endParaRPr lang="en-US" sz="2800" b="1">
              <a:latin typeface="Times New Roman"/>
              <a:cs typeface="Times New Roman"/>
            </a:endParaRPr>
          </a:p>
          <a:p>
            <a:pPr indent="-255905" algn="just"/>
            <a:r>
              <a:rPr lang="ro-RO" sz="2800" b="1" dirty="0">
                <a:latin typeface="Times New Roman"/>
                <a:cs typeface="Times New Roman"/>
              </a:rPr>
              <a:t>Astfel, în cazul optării pentru un kit de creștere a puterii motorului, se vor face diferite reduceri în anumite </a:t>
            </a:r>
            <a:r>
              <a:rPr lang="ro-RO" sz="2800" b="1" err="1">
                <a:latin typeface="Times New Roman"/>
                <a:cs typeface="Times New Roman"/>
              </a:rPr>
              <a:t>prioade</a:t>
            </a:r>
            <a:r>
              <a:rPr lang="ro-RO" sz="2800" b="1" dirty="0">
                <a:latin typeface="Times New Roman"/>
                <a:cs typeface="Times New Roman"/>
              </a:rPr>
              <a:t> ale anului, pentru că presupune o investiție de cca. 300-800 euro, iar un discount de 5-8% este binevenit pentru cei interesați. De asemenea acordarea unei perioade suplimentare gratuite de service pentru lucrarea făcută este percepută de cumpărător că e economie de bani. </a:t>
            </a:r>
          </a:p>
          <a:p>
            <a:pPr indent="-255905"/>
            <a:endParaRPr lang="en-US" dirty="0">
              <a:cs typeface="Lucida Sans Unicode"/>
            </a:endParaRPr>
          </a:p>
        </p:txBody>
      </p:sp>
    </p:spTree>
    <p:extLst>
      <p:ext uri="{BB962C8B-B14F-4D97-AF65-F5344CB8AC3E}">
        <p14:creationId xmlns:p14="http://schemas.microsoft.com/office/powerpoint/2010/main" val="2901769113"/>
      </p:ext>
    </p:extLst>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2500" y="514350"/>
            <a:ext cx="7610475" cy="5487122"/>
          </a:xfrm>
        </p:spPr>
        <p:txBody>
          <a:bodyPr vert="horz" anchor="t">
            <a:normAutofit fontScale="92500" lnSpcReduction="10000"/>
          </a:bodyPr>
          <a:lstStyle/>
          <a:p>
            <a:pPr indent="-255905" algn="ctr"/>
            <a:r>
              <a:rPr lang="ro-RO" sz="3200" b="1" i="1" u="sng" dirty="0">
                <a:latin typeface="Times New Roman"/>
                <a:cs typeface="Times New Roman"/>
              </a:rPr>
              <a:t>Strategia de marketing:</a:t>
            </a:r>
            <a:endParaRPr lang="en-US" sz="2400" b="1" i="1" u="sng" dirty="0">
              <a:latin typeface="Times New Roman"/>
              <a:cs typeface="Times New Roman"/>
            </a:endParaRPr>
          </a:p>
          <a:p>
            <a:pPr indent="-255905" algn="ctr"/>
            <a:endParaRPr lang="en-US" sz="2000" b="1" dirty="0">
              <a:cs typeface="Lucida Sans Unicode"/>
            </a:endParaRPr>
          </a:p>
          <a:p>
            <a:pPr indent="0" algn="just">
              <a:buNone/>
            </a:pPr>
            <a:r>
              <a:rPr lang="en-US" sz="2000" b="1" i="1" dirty="0"/>
              <a:t>  </a:t>
            </a:r>
            <a:r>
              <a:rPr lang="en-US" sz="2800" b="1" i="1" dirty="0">
                <a:latin typeface="Times New Roman"/>
                <a:cs typeface="Times New Roman"/>
              </a:rPr>
              <a:t>          </a:t>
            </a:r>
            <a:r>
              <a:rPr lang="ro-RO" sz="2800" b="1" i="1" u="sng" dirty="0">
                <a:latin typeface="Times New Roman"/>
                <a:cs typeface="Times New Roman"/>
              </a:rPr>
              <a:t>Strategia de produs:</a:t>
            </a:r>
            <a:endParaRPr lang="en-US" sz="2800" b="1" u="sng" dirty="0">
              <a:latin typeface="Times New Roman"/>
              <a:cs typeface="Times New Roman"/>
            </a:endParaRPr>
          </a:p>
          <a:p>
            <a:pPr indent="-255905" algn="just"/>
            <a:r>
              <a:rPr lang="ro-RO" sz="2800" b="1" dirty="0">
                <a:latin typeface="Times New Roman"/>
                <a:cs typeface="Times New Roman"/>
              </a:rPr>
              <a:t>Firma își face aprovizionarea în baza unor prețuri de catalog a firmelor direct producătoare din Germania, Italia, Franța, procedând anterior la o antecalculație a prețului produselor, ulterior aplicând taxele legislației in domeniu (TVA, taxe vamale pentru produse din afara U.E.). Din momentul în care produsele fac parte din stocul firmei se aplică adaosul comercial astfel încât firma să obțină o marjă a profitului de 20-25%, dar păstrând în același timp prețurile la un nivel concurențial.</a:t>
            </a:r>
            <a:endParaRPr lang="en-US" sz="2800" b="1" dirty="0">
              <a:latin typeface="Times New Roman"/>
              <a:cs typeface="Times New Roman"/>
            </a:endParaRPr>
          </a:p>
        </p:txBody>
      </p:sp>
    </p:spTree>
    <p:extLst>
      <p:ext uri="{BB962C8B-B14F-4D97-AF65-F5344CB8AC3E}">
        <p14:creationId xmlns:p14="http://schemas.microsoft.com/office/powerpoint/2010/main" val="2933074204"/>
      </p:ext>
    </p:extLst>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878" y="1200150"/>
            <a:ext cx="8746547" cy="4160838"/>
          </a:xfrm>
        </p:spPr>
        <p:txBody>
          <a:bodyPr vert="horz" anchor="t">
            <a:noAutofit/>
          </a:bodyPr>
          <a:lstStyle/>
          <a:p>
            <a:pPr indent="-255905" algn="ctr"/>
            <a:r>
              <a:rPr lang="ro-RO" sz="2800" b="1" i="1" u="sng" dirty="0">
                <a:latin typeface="Times New Roman"/>
                <a:cs typeface="Times New Roman"/>
              </a:rPr>
              <a:t>Scopurile si obiectivele:</a:t>
            </a:r>
            <a:endParaRPr lang="en-US" sz="2800" b="1" i="1" u="sng" dirty="0">
              <a:latin typeface="Times New Roman"/>
              <a:cs typeface="Times New Roman"/>
            </a:endParaRPr>
          </a:p>
          <a:p>
            <a:pPr indent="-255905"/>
            <a:r>
              <a:rPr lang="ro-RO" sz="2800" b="1" dirty="0">
                <a:latin typeface="Times New Roman"/>
                <a:cs typeface="Times New Roman"/>
              </a:rPr>
              <a:t>Scopul principal al firmei este de a asigura servicii de </a:t>
            </a:r>
            <a:r>
              <a:rPr lang="ro-RO" sz="2800" b="1" dirty="0" err="1">
                <a:latin typeface="Times New Roman"/>
                <a:cs typeface="Times New Roman"/>
              </a:rPr>
              <a:t>tuning</a:t>
            </a:r>
            <a:r>
              <a:rPr lang="ro-RO" sz="2800" b="1" dirty="0">
                <a:latin typeface="Times New Roman"/>
                <a:cs typeface="Times New Roman"/>
              </a:rPr>
              <a:t> auto de foarte bună calitate care să răspundă nevoilor și preferințelor clienților, în condiții eficiente . Obiectivul principal pentru firma noastră în următorii 5 ani , constă în realizarea unei noi linii pentru prototipuri cu un grad ridicat de specializare, care să conducă spre creștere cu aproximativ 25% a profitului anual. Firma a ajuns la această concluzie în urma unor studii efectuate care au demonstrat necesitatea îmbogățirii gamei de servicii oferite. </a:t>
            </a:r>
            <a:endParaRPr lang="en-US" sz="2800" b="1">
              <a:latin typeface="Times New Roman"/>
              <a:cs typeface="Times New Roman"/>
            </a:endParaRPr>
          </a:p>
          <a:p>
            <a:pPr indent="0">
              <a:buNone/>
            </a:pPr>
            <a:endParaRPr lang="en-US" dirty="0"/>
          </a:p>
        </p:txBody>
      </p:sp>
      <p:sp>
        <p:nvSpPr>
          <p:cNvPr id="2" name="Title 1"/>
          <p:cNvSpPr>
            <a:spLocks noGrp="1"/>
          </p:cNvSpPr>
          <p:nvPr>
            <p:ph type="title"/>
          </p:nvPr>
        </p:nvSpPr>
        <p:spPr>
          <a:xfrm>
            <a:off x="1295400" y="285750"/>
            <a:ext cx="6400800" cy="1269504"/>
          </a:xfrm>
          <a:noFill/>
          <a:ln>
            <a:noFill/>
          </a:ln>
        </p:spPr>
        <p:style>
          <a:lnRef idx="1">
            <a:schemeClr val="accent1"/>
          </a:lnRef>
          <a:fillRef idx="2">
            <a:schemeClr val="accent1"/>
          </a:fillRef>
          <a:effectRef idx="1">
            <a:schemeClr val="accent1"/>
          </a:effectRef>
          <a:fontRef idx="minor">
            <a:schemeClr val="dk1"/>
          </a:fontRef>
        </p:style>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o-RO" sz="3200" i="1" dirty="0">
                <a:ln w="11430"/>
                <a:effectLst>
                  <a:outerShdw blurRad="50800" dist="39000" dir="5460000" algn="tl">
                    <a:srgbClr val="000000">
                      <a:alpha val="38000"/>
                    </a:srgbClr>
                  </a:outerShdw>
                </a:effectLst>
              </a:rPr>
              <a:t> </a:t>
            </a:r>
            <a:r>
              <a:rPr lang="ro-RO" sz="4400" b="1" i="1" u="sng" cap="none" spc="0" dirty="0">
                <a:ln w="11430"/>
                <a:solidFill>
                  <a:srgbClr val="1FADCC"/>
                </a:solidFill>
                <a:effectLst>
                  <a:outerShdw blurRad="50800" dist="39000" dir="5460000" algn="tl">
                    <a:srgbClr val="000000">
                      <a:alpha val="38000"/>
                    </a:srgbClr>
                  </a:outerShdw>
                </a:effectLst>
                <a:latin typeface="Times New Roman"/>
                <a:cs typeface="Times New Roman"/>
              </a:rPr>
              <a:t>Obiectivele proiectului</a:t>
            </a:r>
            <a:r>
              <a:rPr lang="en-US" dirty="0">
                <a:latin typeface="+mn-ea"/>
                <a:cs typeface="+mn-ea"/>
              </a:rPr>
              <a:t/>
            </a:r>
            <a:br>
              <a:rPr lang="en-US" dirty="0">
                <a:latin typeface="+mn-ea"/>
                <a:cs typeface="+mn-ea"/>
              </a:rPr>
            </a:br>
            <a:endParaRPr lang="en-US" b="1" cap="none" dirty="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cs typeface="Lucida Sans Unicode"/>
            </a:endParaRPr>
          </a:p>
        </p:txBody>
      </p:sp>
    </p:spTree>
    <p:extLst>
      <p:ext uri="{BB962C8B-B14F-4D97-AF65-F5344CB8AC3E}">
        <p14:creationId xmlns:p14="http://schemas.microsoft.com/office/powerpoint/2010/main" val="1469643151"/>
      </p:ext>
    </p:extLst>
  </p:cSld>
  <p:clrMapOvr>
    <a:masterClrMapping/>
  </p:clrMapOvr>
  <mc:AlternateContent xmlns:mc="http://schemas.openxmlformats.org/markup-compatibility/2006" xmlns:p14="http://schemas.microsoft.com/office/powerpoint/2010/main">
    <mc:Choice Requires="p14">
      <p:transition spd="slow" p14:dur="1250">
        <p:pull/>
      </p:transition>
    </mc:Choice>
    <mc:Fallback xmlns="">
      <p:transition spd="slow">
        <p:pull/>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68</TotalTime>
  <Words>538</Words>
  <Application>Microsoft Office PowerPoint</Application>
  <PresentationFormat>On-screen Show (4:3)</PresentationFormat>
  <Paragraphs>67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Obiectivele proiectului </vt:lpstr>
      <vt:lpstr>PowerPoint Presentation</vt:lpstr>
      <vt:lpstr>PowerPoint Presentation</vt:lpstr>
      <vt:lpstr>Firma oferă servicii de :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Elev</dc:creator>
  <cp:lastModifiedBy>vintilescu mihaela</cp:lastModifiedBy>
  <cp:revision>11</cp:revision>
  <dcterms:created xsi:type="dcterms:W3CDTF">2014-11-27T08:54:52Z</dcterms:created>
  <dcterms:modified xsi:type="dcterms:W3CDTF">2018-05-24T20:43:29Z</dcterms:modified>
</cp:coreProperties>
</file>