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E053-CD34-455D-8976-4415AFF96448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1F1B5-1FD0-4859-9528-DE964362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48600" cy="1219199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Brush Script MT" pitchFamily="66" charset="0"/>
              </a:rPr>
              <a:t>Tema</a:t>
            </a:r>
            <a: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Brush Script MT" pitchFamily="66" charset="0"/>
              </a:rPr>
              <a:t>Misterul</a:t>
            </a:r>
            <a: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Brush Script MT" pitchFamily="66" charset="0"/>
              </a:rPr>
              <a:t>istoriei</a:t>
            </a:r>
            <a: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Brush Script MT" pitchFamily="66" charset="0"/>
              </a:rPr>
              <a:t>orasului</a:t>
            </a:r>
            <a: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Brush Script MT" pitchFamily="66" charset="0"/>
              </a:rPr>
              <a:t>Alba-Iulia</a:t>
            </a:r>
            <a:endParaRPr lang="en-US" sz="5400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5334000"/>
            <a:ext cx="3581400" cy="1213576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Elevi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Stan Cristina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Garaiman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Elena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Clasa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:a XI-a B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Profesor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coordonator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: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Stoica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Luiza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" y="2288982"/>
            <a:ext cx="36517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\Desktop\cetatea-alba-caro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59874"/>
            <a:ext cx="3581400" cy="26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267200" cy="6248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Alba-Iulia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este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munincipiul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resedinta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al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judetului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Alba,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Transilvania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,Romania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afla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zona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sud-est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Transilvaniei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malul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raului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Mures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Orasul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a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fost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intre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anii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1541-1711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resedinta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principiilor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Transilvaniei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Alba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este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oras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cu o mare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rezonanta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istorica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constituie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 principal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motivul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care am ales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acest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judet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scoate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evidenta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elementele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valorifica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importanta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frumusetea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acestui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oras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Numeroase izvoare atestă, înainte de a ne fi fost transmis numele sau prin documente istorice scrise, existența pe acest teritoriu și în împrejurimile lui imediate, a unor așezări preistorice datând din </a:t>
            </a:r>
            <a:r>
              <a:rPr lang="vi-VN" sz="1600" b="1" dirty="0" smtClean="0">
                <a:latin typeface="Calibri" pitchFamily="34" charset="0"/>
                <a:cs typeface="Calibri" pitchFamily="34" charset="0"/>
              </a:rPr>
              <a:t>mileniul al V-lea î.C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.; în partea de nord a orașului s-a descoperit o importantă așezare 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neolitica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care a fost locuită de triburi de păstori și agricultori. În numeroase puncte de pe teritoriul orașului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56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57200"/>
            <a:ext cx="2835349" cy="1524000"/>
          </a:xfrm>
          <a:prstGeom prst="rect">
            <a:avLst/>
          </a:prstGeom>
        </p:spPr>
      </p:pic>
      <p:pic>
        <p:nvPicPr>
          <p:cNvPr id="9" name="Picture 8" descr="18674976_1327036677387966_55037602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2209799"/>
            <a:ext cx="4290390" cy="37237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>
            <a:normAutofit/>
          </a:bodyPr>
          <a:lstStyle/>
          <a:p>
            <a:r>
              <a:rPr lang="en-US" sz="1200" dirty="0" err="1" smtClean="0"/>
              <a:t>Ziua</a:t>
            </a:r>
            <a:r>
              <a:rPr lang="en-US" sz="1200" dirty="0" smtClean="0"/>
              <a:t> I : </a:t>
            </a:r>
            <a:r>
              <a:rPr lang="en-US" sz="1200" dirty="0" err="1" smtClean="0"/>
              <a:t>Traseu</a:t>
            </a:r>
            <a:r>
              <a:rPr lang="en-US" sz="1200" dirty="0" smtClean="0"/>
              <a:t> :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Bucuresti-Targoviste</a:t>
            </a:r>
            <a:endParaRPr lang="en-US" sz="14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200" dirty="0" smtClean="0"/>
          </a:p>
          <a:p>
            <a:endParaRPr lang="en-US" sz="1400" dirty="0" smtClean="0"/>
          </a:p>
          <a:p>
            <a:pPr marL="109728" indent="0">
              <a:buNone/>
            </a:pPr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</a:t>
            </a:r>
            <a:r>
              <a:rPr lang="en-US" sz="1200" b="1" dirty="0" smtClean="0"/>
              <a:t>: </a:t>
            </a:r>
            <a:r>
              <a:rPr lang="en-US" sz="1200" b="1" dirty="0" err="1" smtClean="0"/>
              <a:t>Complexul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Muzeal</a:t>
            </a:r>
            <a:r>
              <a:rPr lang="en-US" sz="1200" b="1" dirty="0" smtClean="0"/>
              <a:t> “ </a:t>
            </a:r>
            <a:r>
              <a:rPr lang="en-US" sz="1200" b="1" dirty="0" err="1" smtClean="0"/>
              <a:t>Curtea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Domneasca</a:t>
            </a:r>
            <a:r>
              <a:rPr lang="en-US" sz="1200" b="1" dirty="0" smtClean="0"/>
              <a:t> </a:t>
            </a:r>
            <a:r>
              <a:rPr lang="en-US" sz="1200" dirty="0" smtClean="0"/>
              <a:t>“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b="1" dirty="0" err="1" smtClean="0"/>
              <a:t>Turnul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Chindiei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Serivicii</a:t>
            </a:r>
            <a:r>
              <a:rPr lang="en-US" sz="1200" dirty="0" smtClean="0"/>
              <a:t> </a:t>
            </a:r>
            <a:r>
              <a:rPr lang="en-US" sz="1200" dirty="0" err="1" smtClean="0"/>
              <a:t>oferite</a:t>
            </a:r>
            <a:r>
              <a:rPr lang="en-US" sz="1200" dirty="0" smtClean="0"/>
              <a:t> : </a:t>
            </a:r>
            <a:r>
              <a:rPr lang="en-US" sz="1200" dirty="0" err="1" smtClean="0"/>
              <a:t>cazare</a:t>
            </a:r>
            <a:r>
              <a:rPr lang="en-US" sz="1200" dirty="0" smtClean="0"/>
              <a:t> la”</a:t>
            </a:r>
            <a:r>
              <a:rPr lang="en-US" sz="1200" b="1" dirty="0" smtClean="0"/>
              <a:t> </a:t>
            </a:r>
            <a:r>
              <a:rPr lang="en-US" sz="1200" b="1" dirty="0" err="1"/>
              <a:t>Hotelul</a:t>
            </a:r>
            <a:r>
              <a:rPr lang="en-US" sz="1200" b="1" dirty="0"/>
              <a:t> </a:t>
            </a:r>
            <a:r>
              <a:rPr lang="en-US" sz="1200" b="1" dirty="0" smtClean="0"/>
              <a:t>King</a:t>
            </a:r>
            <a:r>
              <a:rPr lang="en-US" sz="1200" dirty="0" smtClean="0"/>
              <a:t>”:, </a:t>
            </a:r>
            <a:r>
              <a:rPr lang="en-US" sz="1200" dirty="0" err="1" smtClean="0"/>
              <a:t>mic</a:t>
            </a:r>
            <a:r>
              <a:rPr lang="en-US" sz="1200" dirty="0" smtClean="0"/>
              <a:t> </a:t>
            </a:r>
            <a:r>
              <a:rPr lang="en-US" sz="1200" dirty="0" err="1" smtClean="0"/>
              <a:t>dejun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cina</a:t>
            </a:r>
            <a:r>
              <a:rPr lang="en-US" sz="1200" dirty="0" smtClean="0"/>
              <a:t> la </a:t>
            </a:r>
            <a:r>
              <a:rPr lang="en-US" sz="1200" dirty="0" err="1" smtClean="0"/>
              <a:t>resturantul</a:t>
            </a:r>
            <a:r>
              <a:rPr lang="en-US" sz="1200" dirty="0" smtClean="0"/>
              <a:t> </a:t>
            </a:r>
            <a:r>
              <a:rPr lang="en-US" sz="1200" dirty="0" err="1" smtClean="0"/>
              <a:t>hotelului</a:t>
            </a:r>
            <a:r>
              <a:rPr lang="en-US" sz="1200" dirty="0" smtClean="0"/>
              <a:t>.</a:t>
            </a:r>
          </a:p>
          <a:p>
            <a:r>
              <a:rPr lang="en-US" sz="1400" b="1" i="1" dirty="0" err="1" smtClean="0">
                <a:solidFill>
                  <a:srgbClr val="FF0000"/>
                </a:solidFill>
              </a:rPr>
              <a:t>Complexul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Muzeal</a:t>
            </a:r>
            <a:r>
              <a:rPr lang="en-US" sz="1400" b="1" i="1" dirty="0" smtClean="0">
                <a:solidFill>
                  <a:srgbClr val="FF0000"/>
                </a:solidFill>
              </a:rPr>
              <a:t> “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Curtea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Domneasca</a:t>
            </a:r>
            <a:r>
              <a:rPr lang="en-US" sz="1400" b="1" i="1" dirty="0" smtClean="0">
                <a:solidFill>
                  <a:srgbClr val="FF0000"/>
                </a:solidFill>
              </a:rPr>
              <a:t> “ </a:t>
            </a:r>
            <a:r>
              <a:rPr lang="en-US" sz="1200" dirty="0" smtClean="0"/>
              <a:t>a </a:t>
            </a:r>
            <a:r>
              <a:rPr lang="en-US" sz="1200" dirty="0" err="1" smtClean="0"/>
              <a:t>fost</a:t>
            </a:r>
            <a:r>
              <a:rPr lang="en-US" sz="1200" dirty="0" smtClean="0"/>
              <a:t> </a:t>
            </a:r>
            <a:r>
              <a:rPr lang="en-US" sz="1200" dirty="0" err="1" smtClean="0"/>
              <a:t>conceputa</a:t>
            </a:r>
            <a:r>
              <a:rPr lang="en-US" sz="1200" dirty="0" smtClean="0"/>
              <a:t> ca un complex cu </a:t>
            </a:r>
            <a:r>
              <a:rPr lang="en-US" sz="1200" dirty="0" err="1" smtClean="0"/>
              <a:t>edificii</a:t>
            </a:r>
            <a:r>
              <a:rPr lang="en-US" sz="1200" dirty="0" smtClean="0"/>
              <a:t> care </a:t>
            </a:r>
            <a:r>
              <a:rPr lang="en-US" sz="1200" dirty="0" err="1" smtClean="0"/>
              <a:t>sa</a:t>
            </a:r>
            <a:r>
              <a:rPr lang="en-US" sz="1200" dirty="0" smtClean="0"/>
              <a:t> </a:t>
            </a:r>
            <a:r>
              <a:rPr lang="en-US" sz="1200" dirty="0" err="1" smtClean="0"/>
              <a:t>serveasca</a:t>
            </a:r>
            <a:r>
              <a:rPr lang="en-US" sz="1200" dirty="0" smtClean="0"/>
              <a:t> </a:t>
            </a:r>
            <a:r>
              <a:rPr lang="en-US" sz="1200" dirty="0" err="1" smtClean="0"/>
              <a:t>atat</a:t>
            </a:r>
            <a:r>
              <a:rPr lang="en-US" sz="1200" dirty="0" smtClean="0"/>
              <a:t> ca </a:t>
            </a:r>
            <a:r>
              <a:rPr lang="en-US" sz="1200" dirty="0" err="1" smtClean="0"/>
              <a:t>centru</a:t>
            </a:r>
            <a:r>
              <a:rPr lang="en-US" sz="1200" dirty="0" smtClean="0"/>
              <a:t> al </a:t>
            </a:r>
            <a:r>
              <a:rPr lang="en-US" sz="1200" dirty="0" err="1" smtClean="0"/>
              <a:t>administratiei</a:t>
            </a:r>
            <a:r>
              <a:rPr lang="en-US" sz="1200" dirty="0" smtClean="0"/>
              <a:t> </a:t>
            </a:r>
            <a:r>
              <a:rPr lang="en-US" sz="1200" dirty="0" err="1" smtClean="0"/>
              <a:t>tarii</a:t>
            </a:r>
            <a:r>
              <a:rPr lang="en-US" sz="1200" dirty="0" smtClean="0"/>
              <a:t> cat </a:t>
            </a:r>
            <a:r>
              <a:rPr lang="en-US" sz="1200" dirty="0" err="1" smtClean="0"/>
              <a:t>si</a:t>
            </a:r>
            <a:r>
              <a:rPr lang="en-US" sz="1200" dirty="0" smtClean="0"/>
              <a:t> ca </a:t>
            </a:r>
            <a:r>
              <a:rPr lang="en-US" sz="1200" dirty="0" err="1" smtClean="0"/>
              <a:t>locuinta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domnitor</a:t>
            </a:r>
            <a:r>
              <a:rPr lang="en-US" sz="1200" dirty="0" smtClean="0"/>
              <a:t>. </a:t>
            </a:r>
            <a:r>
              <a:rPr lang="en-US" sz="1200" dirty="0" err="1" smtClean="0"/>
              <a:t>Aici</a:t>
            </a:r>
            <a:r>
              <a:rPr lang="en-US" sz="1200" dirty="0" smtClean="0"/>
              <a:t> se </a:t>
            </a:r>
            <a:r>
              <a:rPr lang="en-US" sz="1200" dirty="0" err="1" smtClean="0"/>
              <a:t>efectuau</a:t>
            </a:r>
            <a:r>
              <a:rPr lang="en-US" sz="1200" dirty="0" smtClean="0"/>
              <a:t> </a:t>
            </a:r>
            <a:r>
              <a:rPr lang="en-US" sz="1200" dirty="0" err="1" smtClean="0"/>
              <a:t>judecatile</a:t>
            </a:r>
            <a:r>
              <a:rPr lang="en-US" sz="1200" dirty="0" smtClean="0"/>
              <a:t> </a:t>
            </a:r>
            <a:r>
              <a:rPr lang="en-US" sz="1200" dirty="0" err="1" smtClean="0"/>
              <a:t>cele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importante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se </a:t>
            </a:r>
            <a:r>
              <a:rPr lang="en-US" sz="1200" dirty="0" err="1" smtClean="0"/>
              <a:t>eliberau</a:t>
            </a:r>
            <a:r>
              <a:rPr lang="en-US" sz="1200" dirty="0" smtClean="0"/>
              <a:t> </a:t>
            </a:r>
            <a:r>
              <a:rPr lang="en-US" sz="1200" dirty="0" err="1" smtClean="0"/>
              <a:t>actele</a:t>
            </a:r>
            <a:r>
              <a:rPr lang="en-US" sz="1200" dirty="0" smtClean="0"/>
              <a:t> </a:t>
            </a:r>
            <a:r>
              <a:rPr lang="en-US" sz="1200" dirty="0" err="1" smtClean="0"/>
              <a:t>cancelariei</a:t>
            </a:r>
            <a:r>
              <a:rPr lang="en-US" sz="1200" dirty="0" smtClean="0"/>
              <a:t> </a:t>
            </a:r>
          </a:p>
          <a:p>
            <a:pPr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i="1" u="sng" dirty="0" err="1" smtClean="0">
                <a:solidFill>
                  <a:srgbClr val="FF0000"/>
                </a:solidFill>
              </a:rPr>
              <a:t>Turnul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Chindiei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vi-VN" sz="1200" dirty="0" smtClean="0"/>
              <a:t>este un turn construit în </a:t>
            </a:r>
            <a:r>
              <a:rPr lang="vi-VN" sz="1200" b="1" dirty="0" smtClean="0"/>
              <a:t>secolul al XV-lea,</a:t>
            </a:r>
            <a:r>
              <a:rPr lang="vi-VN" sz="1200" dirty="0" smtClean="0"/>
              <a:t> în </a:t>
            </a:r>
            <a:r>
              <a:rPr lang="en-US" sz="1200" b="1" dirty="0" err="1" smtClean="0"/>
              <a:t>Targoviste</a:t>
            </a:r>
            <a:r>
              <a:rPr lang="vi-VN" sz="1200" dirty="0" smtClean="0"/>
              <a:t>, care face parte din ansamblul de </a:t>
            </a:r>
            <a:r>
              <a:rPr lang="vi-VN" sz="1200" b="1" dirty="0" smtClean="0"/>
              <a:t>monumente </a:t>
            </a:r>
            <a:r>
              <a:rPr lang="en-US" sz="1200" b="1" dirty="0" err="1" smtClean="0"/>
              <a:t>Curtea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Domneasca</a:t>
            </a:r>
            <a:r>
              <a:rPr lang="vi-VN" sz="1200" dirty="0" smtClean="0"/>
              <a:t>. Turnul a fost construit de către</a:t>
            </a:r>
            <a:r>
              <a:rPr lang="vi-VN" sz="1200" b="1" dirty="0" smtClean="0"/>
              <a:t> </a:t>
            </a:r>
            <a:r>
              <a:rPr lang="en-US" sz="1200" b="1" dirty="0" err="1" smtClean="0"/>
              <a:t>domnitorul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Vlad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Tepes</a:t>
            </a:r>
            <a:r>
              <a:rPr lang="vi-VN" sz="1200" b="1" dirty="0" smtClean="0"/>
              <a:t>, </a:t>
            </a:r>
            <a:r>
              <a:rPr lang="vi-VN" sz="1200" dirty="0" smtClean="0"/>
              <a:t>în timpul celei de-a doua domnii, inițial pentru scopuri militare, clădirea servind drept punct de pază, foișor de foc, dar și pentru stocarea tezaurului</a:t>
            </a:r>
            <a:endParaRPr lang="en-US" sz="12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811" y="356507"/>
            <a:ext cx="8153400" cy="32929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radley Hand ITC" pitchFamily="66" charset="0"/>
              </a:rPr>
              <a:t>Program </a:t>
            </a:r>
            <a:r>
              <a:rPr lang="en-US" sz="3200" dirty="0" err="1" smtClean="0">
                <a:latin typeface="Bradley Hand ITC" pitchFamily="66" charset="0"/>
              </a:rPr>
              <a:t>turistic</a:t>
            </a:r>
            <a:r>
              <a:rPr lang="en-US" sz="3200" dirty="0" smtClean="0">
                <a:latin typeface="Bradley Hand ITC" pitchFamily="66" charset="0"/>
              </a:rPr>
              <a:t/>
            </a:r>
            <a:br>
              <a:rPr lang="en-US" sz="3200" dirty="0" smtClean="0">
                <a:latin typeface="Bradley Hand ITC" pitchFamily="66" charset="0"/>
              </a:rPr>
            </a:br>
            <a:endParaRPr lang="en-US" sz="3200" dirty="0">
              <a:latin typeface="Bradley Hand ITC" pitchFamily="66" charset="0"/>
            </a:endParaRPr>
          </a:p>
        </p:txBody>
      </p:sp>
      <p:pic>
        <p:nvPicPr>
          <p:cNvPr id="4" name="Picture 3" descr="6930500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3" y="2324099"/>
            <a:ext cx="2743200" cy="1784169"/>
          </a:xfrm>
          <a:prstGeom prst="rect">
            <a:avLst/>
          </a:prstGeom>
        </p:spPr>
      </p:pic>
      <p:pic>
        <p:nvPicPr>
          <p:cNvPr id="5" name="Picture 4" descr="tb_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14" y="2431869"/>
            <a:ext cx="2562497" cy="1676400"/>
          </a:xfrm>
          <a:prstGeom prst="rect">
            <a:avLst/>
          </a:prstGeom>
        </p:spPr>
      </p:pic>
      <p:pic>
        <p:nvPicPr>
          <p:cNvPr id="6" name="Picture 5" descr="muzeul-tiparului-si-al-cartii-vechi-romanesti-din-targoviste_2655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183" y="2362200"/>
            <a:ext cx="2209800" cy="1746068"/>
          </a:xfrm>
          <a:prstGeom prst="rect">
            <a:avLst/>
          </a:prstGeom>
        </p:spPr>
      </p:pic>
      <p:pic>
        <p:nvPicPr>
          <p:cNvPr id="7" name="Picture 6" descr="turnul_chindi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917951"/>
            <a:ext cx="990600" cy="1559049"/>
          </a:xfrm>
          <a:prstGeom prst="rect">
            <a:avLst/>
          </a:prstGeom>
        </p:spPr>
      </p:pic>
      <p:pic>
        <p:nvPicPr>
          <p:cNvPr id="8" name="Picture 7" descr="Spoială-Alexandru-102-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4911" y="4927963"/>
            <a:ext cx="2286000" cy="1295400"/>
          </a:xfrm>
          <a:prstGeom prst="rect">
            <a:avLst/>
          </a:prstGeom>
        </p:spPr>
      </p:pic>
      <p:pic>
        <p:nvPicPr>
          <p:cNvPr id="9" name="Picture 8" descr="bucuresti_racaritargovist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56507"/>
            <a:ext cx="1752600" cy="1251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19" y="4876800"/>
            <a:ext cx="2224087" cy="12514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Ziua</a:t>
            </a:r>
            <a:r>
              <a:rPr lang="en-US" sz="1200" dirty="0" smtClean="0"/>
              <a:t> II : </a:t>
            </a:r>
            <a:r>
              <a:rPr lang="en-US" sz="1200" dirty="0" err="1" smtClean="0"/>
              <a:t>Traseu</a:t>
            </a:r>
            <a:r>
              <a:rPr lang="en-US" sz="1200" dirty="0" smtClean="0"/>
              <a:t> : 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Targoviste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– Brasov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</a:t>
            </a:r>
            <a:r>
              <a:rPr lang="en-US" sz="1200" b="1" dirty="0" err="1" smtClean="0"/>
              <a:t>:Piata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Sfatului</a:t>
            </a:r>
            <a:r>
              <a:rPr lang="en-US" sz="1200" b="1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b="1" dirty="0" err="1" smtClean="0"/>
              <a:t>Biserica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Neagra</a:t>
            </a:r>
            <a:r>
              <a:rPr lang="en-US" sz="1200" b="1" dirty="0" smtClean="0"/>
              <a:t> </a:t>
            </a:r>
          </a:p>
          <a:p>
            <a:pPr>
              <a:buNone/>
            </a:pPr>
            <a:r>
              <a:rPr lang="en-US" sz="1200" dirty="0" err="1" smtClean="0"/>
              <a:t>Servicii</a:t>
            </a:r>
            <a:r>
              <a:rPr lang="en-US" sz="1200" dirty="0" smtClean="0"/>
              <a:t> </a:t>
            </a:r>
            <a:r>
              <a:rPr lang="en-US" sz="1200" dirty="0" err="1" smtClean="0"/>
              <a:t>oferite</a:t>
            </a:r>
            <a:r>
              <a:rPr lang="en-US" sz="1200" dirty="0" smtClean="0"/>
              <a:t>: </a:t>
            </a:r>
            <a:r>
              <a:rPr lang="en-US" sz="1200" dirty="0" err="1" smtClean="0"/>
              <a:t>cazare</a:t>
            </a:r>
            <a:r>
              <a:rPr lang="en-US" sz="1200" dirty="0" smtClean="0"/>
              <a:t> la </a:t>
            </a:r>
            <a:r>
              <a:rPr lang="en-US" sz="1200" dirty="0" err="1" smtClean="0"/>
              <a:t>hotelul</a:t>
            </a:r>
            <a:r>
              <a:rPr lang="en-US" sz="1200" dirty="0" smtClean="0"/>
              <a:t> “ </a:t>
            </a:r>
            <a:r>
              <a:rPr lang="en-US" sz="1200" b="1" dirty="0" err="1" smtClean="0"/>
              <a:t>Kolping</a:t>
            </a:r>
            <a:r>
              <a:rPr lang="en-US" sz="1200" dirty="0" smtClean="0"/>
              <a:t> “ , </a:t>
            </a:r>
            <a:r>
              <a:rPr lang="en-US" sz="1200" dirty="0" err="1" smtClean="0"/>
              <a:t>micdejun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cina</a:t>
            </a:r>
            <a:r>
              <a:rPr lang="en-US" sz="1200" dirty="0" smtClean="0"/>
              <a:t> se </a:t>
            </a:r>
            <a:r>
              <a:rPr lang="en-US" sz="1200" dirty="0" err="1" smtClean="0"/>
              <a:t>va</a:t>
            </a:r>
            <a:r>
              <a:rPr lang="en-US" sz="1200" dirty="0" smtClean="0"/>
              <a:t> </a:t>
            </a:r>
            <a:r>
              <a:rPr lang="en-US" sz="1200" dirty="0" err="1" smtClean="0"/>
              <a:t>lua</a:t>
            </a:r>
            <a:r>
              <a:rPr lang="en-US" sz="1200" dirty="0" smtClean="0"/>
              <a:t> la </a:t>
            </a:r>
            <a:r>
              <a:rPr lang="en-US" sz="1200" dirty="0" err="1" smtClean="0"/>
              <a:t>resturantul</a:t>
            </a:r>
            <a:r>
              <a:rPr lang="en-US" sz="1200" dirty="0" smtClean="0"/>
              <a:t> </a:t>
            </a:r>
            <a:r>
              <a:rPr lang="en-US" sz="1200" dirty="0" err="1" smtClean="0"/>
              <a:t>hotelului</a:t>
            </a:r>
            <a:r>
              <a:rPr lang="en-US" sz="1200" dirty="0" smtClean="0"/>
              <a:t>.</a:t>
            </a:r>
          </a:p>
          <a:p>
            <a:pPr>
              <a:buNone/>
            </a:pPr>
            <a:r>
              <a:rPr lang="en-US" sz="1400" b="1" i="1" u="sng" dirty="0" err="1" smtClean="0">
                <a:solidFill>
                  <a:srgbClr val="FF0000"/>
                </a:solidFill>
              </a:rPr>
              <a:t>Piata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Sfatului</a:t>
            </a:r>
            <a:r>
              <a:rPr lang="en-US" sz="1200" u="sng" dirty="0" smtClean="0"/>
              <a:t>: </a:t>
            </a:r>
            <a:r>
              <a:rPr lang="en-US" sz="1200" dirty="0" err="1" smtClean="0"/>
              <a:t>Reprezinta</a:t>
            </a:r>
            <a:r>
              <a:rPr lang="en-US" sz="1200" dirty="0" smtClean="0"/>
              <a:t> </a:t>
            </a:r>
            <a:r>
              <a:rPr lang="en-US" sz="1200" dirty="0" err="1" smtClean="0"/>
              <a:t>locul</a:t>
            </a:r>
            <a:r>
              <a:rPr lang="en-US" sz="1200" dirty="0" smtClean="0"/>
              <a:t> in care se </a:t>
            </a:r>
            <a:r>
              <a:rPr lang="en-US" sz="1200" dirty="0" err="1" smtClean="0"/>
              <a:t>organizau</a:t>
            </a:r>
            <a:r>
              <a:rPr lang="en-US" sz="1200" dirty="0" smtClean="0"/>
              <a:t> in in </a:t>
            </a:r>
            <a:r>
              <a:rPr lang="en-US" sz="1200" dirty="0" err="1" smtClean="0"/>
              <a:t>trecut</a:t>
            </a:r>
            <a:r>
              <a:rPr lang="en-US" sz="1200" dirty="0" smtClean="0"/>
              <a:t> </a:t>
            </a:r>
            <a:r>
              <a:rPr lang="en-US" sz="1200" dirty="0" err="1" smtClean="0"/>
              <a:t>targuri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negustori</a:t>
            </a:r>
            <a:r>
              <a:rPr lang="en-US" sz="1200" dirty="0" smtClean="0"/>
              <a:t> </a:t>
            </a:r>
            <a:r>
              <a:rPr lang="en-US" sz="1200" dirty="0" err="1" smtClean="0"/>
              <a:t>sasi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maghiari</a:t>
            </a:r>
            <a:r>
              <a:rPr lang="en-US" sz="1200" dirty="0" smtClean="0"/>
              <a:t>. Este </a:t>
            </a:r>
            <a:r>
              <a:rPr lang="en-US" sz="1200" dirty="0" err="1" smtClean="0"/>
              <a:t>cel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vizitat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cunoscut</a:t>
            </a:r>
            <a:r>
              <a:rPr lang="en-US" sz="1200" dirty="0" smtClean="0"/>
              <a:t> loc al </a:t>
            </a:r>
            <a:r>
              <a:rPr lang="en-US" sz="1200" b="1" dirty="0" err="1" smtClean="0"/>
              <a:t>Brasovului</a:t>
            </a:r>
            <a:r>
              <a:rPr lang="en-US" sz="1200" dirty="0" smtClean="0"/>
              <a:t>, </a:t>
            </a:r>
            <a:r>
              <a:rPr lang="en-US" sz="1200" dirty="0" err="1" smtClean="0"/>
              <a:t>oragizandu</a:t>
            </a:r>
            <a:r>
              <a:rPr lang="en-US" sz="1200" dirty="0" smtClean="0"/>
              <a:t>-se </a:t>
            </a:r>
            <a:r>
              <a:rPr lang="en-US" sz="1200" dirty="0" err="1" smtClean="0"/>
              <a:t>evenimente</a:t>
            </a:r>
            <a:r>
              <a:rPr lang="en-US" sz="1200" dirty="0" smtClean="0"/>
              <a:t> cultural </a:t>
            </a:r>
            <a:r>
              <a:rPr lang="en-US" sz="1200" dirty="0" err="1" smtClean="0"/>
              <a:t>artisitce</a:t>
            </a:r>
            <a:r>
              <a:rPr lang="en-US" sz="1200" dirty="0" smtClean="0"/>
              <a:t> </a:t>
            </a:r>
            <a:r>
              <a:rPr lang="en-US" sz="1200" dirty="0" err="1" smtClean="0"/>
              <a:t>cunoscute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ca </a:t>
            </a:r>
            <a:r>
              <a:rPr lang="en-US" sz="1200" b="1" dirty="0" smtClean="0"/>
              <a:t>“ </a:t>
            </a:r>
            <a:r>
              <a:rPr lang="en-US" sz="1200" b="1" dirty="0" err="1" smtClean="0"/>
              <a:t>Cerbul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Aur</a:t>
            </a:r>
            <a:r>
              <a:rPr lang="en-US" sz="1200" b="1" dirty="0" smtClean="0"/>
              <a:t> “.</a:t>
            </a:r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r>
              <a:rPr lang="en-US" sz="1400" b="1" i="1" u="sng" dirty="0" err="1" smtClean="0">
                <a:solidFill>
                  <a:srgbClr val="FF0000"/>
                </a:solidFill>
              </a:rPr>
              <a:t>Biserica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Neagra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200" u="sng" dirty="0" smtClean="0"/>
              <a:t>: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biserica</a:t>
            </a:r>
            <a:r>
              <a:rPr lang="en-US" sz="1200" dirty="0" smtClean="0"/>
              <a:t> </a:t>
            </a:r>
            <a:r>
              <a:rPr lang="en-US" sz="1200" dirty="0" err="1" smtClean="0"/>
              <a:t>parohiala</a:t>
            </a:r>
            <a:r>
              <a:rPr lang="en-US" sz="1200" dirty="0" smtClean="0"/>
              <a:t>  </a:t>
            </a:r>
            <a:r>
              <a:rPr lang="en-US" sz="1200" dirty="0" err="1" smtClean="0"/>
              <a:t>situata</a:t>
            </a:r>
            <a:r>
              <a:rPr lang="en-US" sz="1200" dirty="0" smtClean="0"/>
              <a:t> in </a:t>
            </a:r>
            <a:r>
              <a:rPr lang="en-US" sz="1200" b="1" dirty="0" err="1" smtClean="0"/>
              <a:t>centrul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Brasovului</a:t>
            </a:r>
            <a:r>
              <a:rPr lang="en-US" sz="1200" b="1" dirty="0" smtClean="0"/>
              <a:t> </a:t>
            </a:r>
            <a:r>
              <a:rPr lang="en-US" sz="1200" dirty="0" smtClean="0"/>
              <a:t>. </a:t>
            </a:r>
            <a:r>
              <a:rPr lang="en-US" sz="1200" dirty="0" err="1" smtClean="0"/>
              <a:t>Poarta</a:t>
            </a:r>
            <a:r>
              <a:rPr lang="en-US" sz="1200" dirty="0" smtClean="0"/>
              <a:t> </a:t>
            </a:r>
            <a:r>
              <a:rPr lang="en-US" sz="1200" dirty="0" err="1" smtClean="0"/>
              <a:t>acest</a:t>
            </a:r>
            <a:r>
              <a:rPr lang="en-US" sz="1200" dirty="0" smtClean="0"/>
              <a:t> </a:t>
            </a:r>
            <a:r>
              <a:rPr lang="en-US" sz="1200" dirty="0" err="1" smtClean="0"/>
              <a:t>nume</a:t>
            </a:r>
            <a:r>
              <a:rPr lang="en-US" sz="1200" dirty="0" smtClean="0"/>
              <a:t> </a:t>
            </a:r>
            <a:r>
              <a:rPr lang="en-US" sz="1200" dirty="0" err="1" smtClean="0"/>
              <a:t>datorita</a:t>
            </a:r>
            <a:r>
              <a:rPr lang="en-US" sz="1200" dirty="0" smtClean="0"/>
              <a:t> </a:t>
            </a:r>
            <a:r>
              <a:rPr lang="en-US" sz="1200" dirty="0" err="1" smtClean="0"/>
              <a:t>incendiului</a:t>
            </a:r>
            <a:r>
              <a:rPr lang="en-US" sz="1200" dirty="0" smtClean="0"/>
              <a:t> din </a:t>
            </a:r>
            <a:r>
              <a:rPr lang="en-US" sz="1200" b="1" dirty="0" err="1" smtClean="0"/>
              <a:t>anul</a:t>
            </a:r>
            <a:r>
              <a:rPr lang="en-US" sz="1200" b="1" dirty="0" smtClean="0"/>
              <a:t> 1689 </a:t>
            </a:r>
            <a:r>
              <a:rPr lang="en-US" sz="1200" dirty="0" err="1" smtClean="0"/>
              <a:t>cand</a:t>
            </a:r>
            <a:r>
              <a:rPr lang="en-US" sz="1200" dirty="0" smtClean="0"/>
              <a:t> </a:t>
            </a:r>
            <a:r>
              <a:rPr lang="en-US" sz="1200" dirty="0" err="1" smtClean="0"/>
              <a:t>zidurile</a:t>
            </a:r>
            <a:r>
              <a:rPr lang="en-US" sz="1200" dirty="0" smtClean="0"/>
              <a:t> </a:t>
            </a:r>
            <a:r>
              <a:rPr lang="en-US" sz="1200" dirty="0" err="1" smtClean="0"/>
              <a:t>ei</a:t>
            </a:r>
            <a:r>
              <a:rPr lang="en-US" sz="1200" dirty="0" smtClean="0"/>
              <a:t> s-au </a:t>
            </a:r>
            <a:r>
              <a:rPr lang="en-US" sz="1200" dirty="0" err="1" smtClean="0"/>
              <a:t>inegrit</a:t>
            </a:r>
            <a:r>
              <a:rPr lang="en-US" sz="1200" dirty="0" smtClean="0"/>
              <a:t> . Este </a:t>
            </a:r>
            <a:r>
              <a:rPr lang="en-US" sz="1200" dirty="0" err="1" smtClean="0"/>
              <a:t>unul</a:t>
            </a:r>
            <a:r>
              <a:rPr lang="en-US" sz="1200" dirty="0" smtClean="0"/>
              <a:t> </a:t>
            </a:r>
            <a:r>
              <a:rPr lang="en-US" sz="1200" dirty="0" err="1" smtClean="0"/>
              <a:t>dintre</a:t>
            </a:r>
            <a:r>
              <a:rPr lang="en-US" sz="1200" dirty="0" smtClean="0"/>
              <a:t> </a:t>
            </a:r>
            <a:r>
              <a:rPr lang="en-US" sz="1200" dirty="0" err="1" smtClean="0"/>
              <a:t>cele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reprezentative</a:t>
            </a:r>
            <a:r>
              <a:rPr lang="en-US" sz="1200" dirty="0" smtClean="0"/>
              <a:t> </a:t>
            </a:r>
            <a:r>
              <a:rPr lang="en-US" sz="1200" dirty="0" err="1" smtClean="0"/>
              <a:t>monumente</a:t>
            </a:r>
            <a:r>
              <a:rPr lang="en-US" sz="1200" dirty="0" smtClean="0"/>
              <a:t> de </a:t>
            </a:r>
            <a:r>
              <a:rPr lang="en-US" sz="1200" dirty="0" err="1" smtClean="0"/>
              <a:t>arhitectura</a:t>
            </a:r>
            <a:r>
              <a:rPr lang="en-US" sz="1200" dirty="0" smtClean="0"/>
              <a:t> </a:t>
            </a:r>
            <a:r>
              <a:rPr lang="en-US" sz="1200" dirty="0" err="1" smtClean="0"/>
              <a:t>gotica</a:t>
            </a:r>
            <a:r>
              <a:rPr lang="en-US" sz="1200" dirty="0" smtClean="0"/>
              <a:t>.</a:t>
            </a:r>
            <a:endParaRPr lang="en-US" sz="1200" u="sng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"/>
            <a:ext cx="3096214" cy="1447800"/>
          </a:xfrm>
          <a:prstGeom prst="rect">
            <a:avLst/>
          </a:prstGeom>
        </p:spPr>
      </p:pic>
      <p:pic>
        <p:nvPicPr>
          <p:cNvPr id="5" name="Picture 4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825" y="2387237"/>
            <a:ext cx="2667000" cy="1295400"/>
          </a:xfrm>
          <a:prstGeom prst="rect">
            <a:avLst/>
          </a:prstGeom>
        </p:spPr>
      </p:pic>
      <p:pic>
        <p:nvPicPr>
          <p:cNvPr id="6" name="Picture 5" descr="piata-sfatului-brasov_1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042" y="2362200"/>
            <a:ext cx="2616116" cy="1295400"/>
          </a:xfrm>
          <a:prstGeom prst="rect">
            <a:avLst/>
          </a:prstGeom>
        </p:spPr>
      </p:pic>
      <p:pic>
        <p:nvPicPr>
          <p:cNvPr id="8" name="Picture 7" descr="Brasov,_chiesa_nera_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467" y="4355647"/>
            <a:ext cx="2431915" cy="1629591"/>
          </a:xfrm>
          <a:prstGeom prst="rect">
            <a:avLst/>
          </a:prstGeom>
        </p:spPr>
      </p:pic>
      <p:pic>
        <p:nvPicPr>
          <p:cNvPr id="10" name="Picture 9" descr="5177453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143239"/>
            <a:ext cx="144780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5" y="2362200"/>
            <a:ext cx="204678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1" y="4419600"/>
            <a:ext cx="2573654" cy="1565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/>
          </a:bodyPr>
          <a:lstStyle/>
          <a:p>
            <a:r>
              <a:rPr lang="en-US" sz="1200" dirty="0" err="1" smtClean="0"/>
              <a:t>Ziua</a:t>
            </a:r>
            <a:r>
              <a:rPr lang="en-US" sz="1200" dirty="0" smtClean="0"/>
              <a:t> III : </a:t>
            </a:r>
            <a:r>
              <a:rPr lang="en-US" sz="1200" dirty="0" err="1" smtClean="0"/>
              <a:t>Traseu</a:t>
            </a:r>
            <a:r>
              <a:rPr lang="en-US" sz="1200" dirty="0" smtClean="0"/>
              <a:t> :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Brasov- Sibiu</a:t>
            </a:r>
          </a:p>
          <a:p>
            <a:endParaRPr lang="en-US" sz="1200" dirty="0" smtClean="0"/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</a:t>
            </a:r>
            <a:r>
              <a:rPr lang="en-US" sz="1200" dirty="0" smtClean="0"/>
              <a:t>: </a:t>
            </a:r>
            <a:r>
              <a:rPr lang="en-US" sz="1200" b="1" dirty="0" err="1" smtClean="0"/>
              <a:t>Piata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Sfatului</a:t>
            </a:r>
            <a:r>
              <a:rPr lang="en-US" sz="1200" b="1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b="1" dirty="0" err="1" smtClean="0"/>
              <a:t>Muzeul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Brukenthal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Servicii</a:t>
            </a:r>
            <a:r>
              <a:rPr lang="en-US" sz="1200" dirty="0" smtClean="0"/>
              <a:t> </a:t>
            </a:r>
            <a:r>
              <a:rPr lang="en-US" sz="1200" dirty="0" err="1" smtClean="0"/>
              <a:t>oferite</a:t>
            </a:r>
            <a:r>
              <a:rPr lang="en-US" sz="1200" dirty="0" smtClean="0"/>
              <a:t>: </a:t>
            </a:r>
            <a:r>
              <a:rPr lang="en-US" sz="1200" dirty="0" err="1" smtClean="0"/>
              <a:t>cazare</a:t>
            </a:r>
            <a:r>
              <a:rPr lang="en-US" sz="1200" dirty="0" smtClean="0"/>
              <a:t> la </a:t>
            </a:r>
            <a:r>
              <a:rPr lang="en-US" sz="1200" dirty="0" err="1" smtClean="0"/>
              <a:t>hotelul</a:t>
            </a:r>
            <a:r>
              <a:rPr lang="en-US" sz="1200" dirty="0" smtClean="0"/>
              <a:t> “</a:t>
            </a:r>
            <a:r>
              <a:rPr lang="en-US" sz="1200" b="1" dirty="0" err="1" smtClean="0"/>
              <a:t>Paradis</a:t>
            </a:r>
            <a:r>
              <a:rPr lang="en-US" sz="1200" dirty="0" smtClean="0"/>
              <a:t>” , </a:t>
            </a:r>
            <a:r>
              <a:rPr lang="en-US" sz="1200" dirty="0" err="1" smtClean="0"/>
              <a:t>mic</a:t>
            </a:r>
            <a:r>
              <a:rPr lang="en-US" sz="1200" dirty="0" smtClean="0"/>
              <a:t> </a:t>
            </a:r>
            <a:r>
              <a:rPr lang="en-US" sz="1200" dirty="0" err="1" smtClean="0"/>
              <a:t>dejun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cina</a:t>
            </a:r>
            <a:r>
              <a:rPr lang="en-US" sz="1200" dirty="0" smtClean="0"/>
              <a:t> la </a:t>
            </a:r>
            <a:r>
              <a:rPr lang="en-US" sz="1200" dirty="0" err="1" smtClean="0"/>
              <a:t>restaurantul</a:t>
            </a:r>
            <a:r>
              <a:rPr lang="en-US" sz="1200" dirty="0" smtClean="0"/>
              <a:t> </a:t>
            </a:r>
            <a:r>
              <a:rPr lang="en-US" sz="1200" dirty="0" err="1" smtClean="0"/>
              <a:t>hotelului</a:t>
            </a:r>
            <a:r>
              <a:rPr lang="en-US" sz="1200" dirty="0" smtClean="0"/>
              <a:t> .</a:t>
            </a:r>
          </a:p>
          <a:p>
            <a:r>
              <a:rPr lang="en-US" sz="1400" b="1" i="1" u="sng" dirty="0" err="1" smtClean="0">
                <a:solidFill>
                  <a:srgbClr val="FF0000"/>
                </a:solidFill>
              </a:rPr>
              <a:t>Piata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Sfatului</a:t>
            </a:r>
            <a:r>
              <a:rPr lang="en-US" sz="1200" u="sng" dirty="0" smtClean="0"/>
              <a:t>: </a:t>
            </a:r>
            <a:r>
              <a:rPr lang="en-US" sz="1200" dirty="0" smtClean="0"/>
              <a:t> Este </a:t>
            </a:r>
            <a:r>
              <a:rPr lang="en-US" sz="1200" b="1" dirty="0" err="1" smtClean="0"/>
              <a:t>piata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centrala</a:t>
            </a:r>
            <a:r>
              <a:rPr lang="en-US" sz="1200" b="1" dirty="0" smtClean="0"/>
              <a:t> a </a:t>
            </a:r>
            <a:r>
              <a:rPr lang="en-US" sz="1200" b="1" dirty="0" err="1" smtClean="0"/>
              <a:t>Sibiului</a:t>
            </a:r>
            <a:r>
              <a:rPr lang="en-US" sz="1200" b="1" dirty="0" smtClean="0"/>
              <a:t> </a:t>
            </a:r>
            <a:r>
              <a:rPr lang="en-US" sz="1200" dirty="0" smtClean="0"/>
              <a:t>,</a:t>
            </a:r>
            <a:r>
              <a:rPr lang="en-US" sz="1200" dirty="0" err="1" smtClean="0"/>
              <a:t>existenta</a:t>
            </a:r>
            <a:r>
              <a:rPr lang="en-US" sz="1200" dirty="0" smtClean="0"/>
              <a:t> din </a:t>
            </a:r>
            <a:r>
              <a:rPr lang="en-US" sz="1200" b="1" dirty="0" err="1" smtClean="0"/>
              <a:t>anul</a:t>
            </a:r>
            <a:r>
              <a:rPr lang="en-US" sz="1200" b="1" dirty="0" smtClean="0"/>
              <a:t> 1366 </a:t>
            </a:r>
            <a:r>
              <a:rPr lang="en-US" sz="1200" dirty="0" err="1" smtClean="0"/>
              <a:t>odata</a:t>
            </a:r>
            <a:r>
              <a:rPr lang="en-US" sz="1200" dirty="0" smtClean="0"/>
              <a:t> cu </a:t>
            </a:r>
            <a:r>
              <a:rPr lang="en-US" sz="1200" dirty="0" err="1" smtClean="0"/>
              <a:t>finalizarea</a:t>
            </a:r>
            <a:r>
              <a:rPr lang="en-US" sz="1200" dirty="0" smtClean="0"/>
              <a:t> </a:t>
            </a:r>
            <a:r>
              <a:rPr lang="en-US" sz="1200" dirty="0" err="1" smtClean="0"/>
              <a:t>celei</a:t>
            </a:r>
            <a:r>
              <a:rPr lang="en-US" sz="1200" dirty="0" smtClean="0"/>
              <a:t> de a </a:t>
            </a:r>
            <a:r>
              <a:rPr lang="en-US" sz="1200" dirty="0" err="1" smtClean="0"/>
              <a:t>treia</a:t>
            </a:r>
            <a:r>
              <a:rPr lang="en-US" sz="1200" dirty="0" smtClean="0"/>
              <a:t> </a:t>
            </a:r>
            <a:r>
              <a:rPr lang="en-US" sz="1200" dirty="0" err="1" smtClean="0"/>
              <a:t>centuri</a:t>
            </a:r>
            <a:r>
              <a:rPr lang="en-US" sz="1200" dirty="0" smtClean="0"/>
              <a:t> de </a:t>
            </a:r>
            <a:r>
              <a:rPr lang="en-US" sz="1200" dirty="0" err="1" smtClean="0"/>
              <a:t>foritificati</a:t>
            </a:r>
            <a:r>
              <a:rPr lang="en-US" sz="1200" dirty="0" smtClean="0"/>
              <a:t> </a:t>
            </a:r>
            <a:r>
              <a:rPr lang="en-US" sz="1200" dirty="0" err="1" smtClean="0"/>
              <a:t>ai</a:t>
            </a:r>
            <a:r>
              <a:rPr lang="en-US" sz="1200" dirty="0" smtClean="0"/>
              <a:t> </a:t>
            </a:r>
            <a:r>
              <a:rPr lang="en-US" sz="1200" dirty="0" err="1" smtClean="0"/>
              <a:t>orasului</a:t>
            </a:r>
            <a:r>
              <a:rPr lang="en-US" sz="1200" b="1" dirty="0" smtClean="0"/>
              <a:t>.</a:t>
            </a:r>
            <a:r>
              <a:rPr lang="vi-VN" sz="1200" b="1" dirty="0" smtClean="0"/>
              <a:t> Este cea mai mare piață publică </a:t>
            </a:r>
            <a:r>
              <a:rPr lang="vi-VN" sz="1200" dirty="0" smtClean="0"/>
              <a:t>din orașul vechi și a fost martora activităților economice ale negustorilor din </a:t>
            </a:r>
            <a:r>
              <a:rPr lang="vi-VN" sz="1200" b="1" dirty="0" smtClean="0"/>
              <a:t>Sibiu</a:t>
            </a:r>
            <a:r>
              <a:rPr lang="vi-VN" sz="1200" dirty="0" smtClean="0"/>
              <a:t>. În ea se organizau adunări cetățenești, târguri și chiar și execuții.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400" b="1" i="1" u="sng" dirty="0" smtClean="0">
              <a:solidFill>
                <a:srgbClr val="FF0000"/>
              </a:solidFill>
            </a:endParaRPr>
          </a:p>
          <a:p>
            <a:r>
              <a:rPr lang="en-US" sz="1400" b="1" i="1" u="sng" dirty="0" err="1" smtClean="0">
                <a:solidFill>
                  <a:srgbClr val="FF0000"/>
                </a:solidFill>
              </a:rPr>
              <a:t>Muzeul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Brukenthal</a:t>
            </a:r>
            <a:r>
              <a:rPr lang="en-US" sz="1400" b="1" i="1" u="sng" dirty="0" smtClean="0">
                <a:solidFill>
                  <a:srgbClr val="FF0000"/>
                </a:solidFill>
              </a:rPr>
              <a:t>: </a:t>
            </a:r>
            <a:r>
              <a:rPr lang="vi-VN" sz="1200" dirty="0" smtClean="0"/>
              <a:t>Fondatorul acestui muzeu a fost </a:t>
            </a:r>
            <a:r>
              <a:rPr lang="vi-VN" sz="1200" b="1" dirty="0" smtClean="0"/>
              <a:t>Samuel von Brukenthal</a:t>
            </a:r>
            <a:r>
              <a:rPr lang="vi-VN" sz="1200" dirty="0" smtClean="0"/>
              <a:t>, guvernator habsburgic al Transilvaniei, între </a:t>
            </a:r>
            <a:r>
              <a:rPr lang="vi-VN" sz="1200" b="1" dirty="0" smtClean="0"/>
              <a:t>anii 1778 și 1787. </a:t>
            </a:r>
            <a:r>
              <a:rPr lang="vi-VN" sz="1200" dirty="0" smtClean="0"/>
              <a:t>El a început să achiziționeze primele opere, pentru colecția sa, din aproximativ anul </a:t>
            </a:r>
            <a:r>
              <a:rPr lang="vi-VN" sz="1200" b="1" dirty="0" smtClean="0"/>
              <a:t>1754</a:t>
            </a:r>
            <a:r>
              <a:rPr lang="vi-VN" sz="1200" dirty="0" smtClean="0"/>
              <a:t>, de la </a:t>
            </a:r>
            <a:r>
              <a:rPr lang="vi-VN" sz="1200" b="1" dirty="0" smtClean="0"/>
              <a:t>Viena</a:t>
            </a:r>
            <a:r>
              <a:rPr lang="vi-VN" sz="1200" dirty="0" smtClean="0"/>
              <a:t>. Prin testament, </a:t>
            </a:r>
            <a:r>
              <a:rPr lang="vi-VN" sz="1200" b="1" dirty="0" smtClean="0"/>
              <a:t>Baronul Samuel von Brukenthal </a:t>
            </a:r>
            <a:r>
              <a:rPr lang="vi-VN" sz="1200" dirty="0" smtClean="0"/>
              <a:t>a dispus deschiderea Palatului ca muzeu public, gestul său înscriindu-l astfel în rândul marilor iluminiști ai veacului</a:t>
            </a:r>
            <a:r>
              <a:rPr lang="en-US" sz="1200" dirty="0" smtClean="0"/>
              <a:t>.</a:t>
            </a:r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152400"/>
            <a:ext cx="1828800" cy="1295400"/>
          </a:xfrm>
          <a:prstGeom prst="rect">
            <a:avLst/>
          </a:prstGeom>
        </p:spPr>
      </p:pic>
      <p:pic>
        <p:nvPicPr>
          <p:cNvPr id="5" name="Picture 4" descr="2661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104585"/>
            <a:ext cx="2438400" cy="1421423"/>
          </a:xfrm>
          <a:prstGeom prst="rect">
            <a:avLst/>
          </a:prstGeom>
        </p:spPr>
      </p:pic>
      <p:pic>
        <p:nvPicPr>
          <p:cNvPr id="6" name="Picture 5" descr="sibiu-poze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131548"/>
            <a:ext cx="1879600" cy="1409700"/>
          </a:xfrm>
          <a:prstGeom prst="rect">
            <a:avLst/>
          </a:prstGeom>
        </p:spPr>
      </p:pic>
      <p:pic>
        <p:nvPicPr>
          <p:cNvPr id="7" name="Picture 6" descr="18641690_1327026017389032_45232637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3491" y="4615543"/>
            <a:ext cx="2584450" cy="1885950"/>
          </a:xfrm>
          <a:prstGeom prst="rect">
            <a:avLst/>
          </a:prstGeom>
        </p:spPr>
      </p:pic>
      <p:pic>
        <p:nvPicPr>
          <p:cNvPr id="2050" name="Picture 2" descr="C:\Users\PC\Desktop\01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97" y="4615543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get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1200" dirty="0" err="1" smtClean="0"/>
              <a:t>Ziua</a:t>
            </a:r>
            <a:r>
              <a:rPr lang="en-US" sz="1200" dirty="0" smtClean="0"/>
              <a:t> </a:t>
            </a:r>
            <a:r>
              <a:rPr lang="en-US" sz="1200" dirty="0" err="1" smtClean="0"/>
              <a:t>IV:Traseu</a:t>
            </a:r>
            <a:r>
              <a:rPr lang="en-US" sz="1200" dirty="0" smtClean="0"/>
              <a:t> :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Sibiu-Alba Iulia</a:t>
            </a:r>
          </a:p>
          <a:p>
            <a:pPr>
              <a:buNone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</a:t>
            </a:r>
            <a:r>
              <a:rPr lang="en-US" sz="1200" dirty="0" smtClean="0"/>
              <a:t>: </a:t>
            </a:r>
            <a:r>
              <a:rPr lang="en-US" sz="1200" b="1" dirty="0" err="1" smtClean="0"/>
              <a:t>Cetatea</a:t>
            </a:r>
            <a:r>
              <a:rPr lang="en-US" sz="1200" b="1" dirty="0" smtClean="0"/>
              <a:t>  Alba Carolina </a:t>
            </a:r>
            <a:r>
              <a:rPr lang="en-US" sz="1200" dirty="0" smtClean="0"/>
              <a:t>, </a:t>
            </a:r>
            <a:r>
              <a:rPr lang="en-US" sz="1200" b="1" dirty="0" err="1"/>
              <a:t>T</a:t>
            </a:r>
            <a:r>
              <a:rPr lang="en-US" sz="1200" b="1" dirty="0" err="1" smtClean="0"/>
              <a:t>raseul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celor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trei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Fortificati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Serivicii</a:t>
            </a:r>
            <a:r>
              <a:rPr lang="en-US" sz="1200" dirty="0" smtClean="0"/>
              <a:t> </a:t>
            </a:r>
            <a:r>
              <a:rPr lang="en-US" sz="1200" dirty="0" err="1" smtClean="0"/>
              <a:t>oferite</a:t>
            </a:r>
            <a:r>
              <a:rPr lang="en-US" sz="1200" dirty="0" smtClean="0"/>
              <a:t>: </a:t>
            </a:r>
            <a:r>
              <a:rPr lang="en-US" sz="1200" dirty="0" err="1" smtClean="0"/>
              <a:t>Cazare</a:t>
            </a:r>
            <a:r>
              <a:rPr lang="en-US" sz="1200" dirty="0" smtClean="0"/>
              <a:t> la </a:t>
            </a:r>
            <a:r>
              <a:rPr lang="en-US" sz="1200" b="1" dirty="0" err="1" smtClean="0"/>
              <a:t>pensiunea</a:t>
            </a:r>
            <a:r>
              <a:rPr lang="en-US" sz="1200" b="1" dirty="0" smtClean="0"/>
              <a:t> “ </a:t>
            </a:r>
            <a:r>
              <a:rPr lang="en-US" sz="1200" b="1" dirty="0" err="1" smtClean="0"/>
              <a:t>Scarisoara</a:t>
            </a:r>
            <a:r>
              <a:rPr lang="en-US" sz="1200" b="1" dirty="0" smtClean="0"/>
              <a:t> “,</a:t>
            </a:r>
            <a:r>
              <a:rPr lang="en-US" sz="1200" dirty="0" smtClean="0"/>
              <a:t> </a:t>
            </a:r>
            <a:r>
              <a:rPr lang="en-US" sz="1200" dirty="0" err="1" smtClean="0"/>
              <a:t>fiind</a:t>
            </a:r>
            <a:r>
              <a:rPr lang="en-US" sz="1200" dirty="0" smtClean="0"/>
              <a:t> </a:t>
            </a:r>
            <a:r>
              <a:rPr lang="en-US" sz="1200" dirty="0" err="1" smtClean="0"/>
              <a:t>pensiune</a:t>
            </a:r>
            <a:r>
              <a:rPr lang="en-US" sz="1200" dirty="0" smtClean="0"/>
              <a:t> </a:t>
            </a:r>
            <a:r>
              <a:rPr lang="en-US" sz="1200" dirty="0" err="1" smtClean="0"/>
              <a:t>completa</a:t>
            </a:r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Cetatea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Alba Carolina: </a:t>
            </a:r>
            <a:r>
              <a:rPr lang="en-US" sz="1200" dirty="0" err="1" smtClean="0"/>
              <a:t>este</a:t>
            </a:r>
            <a:r>
              <a:rPr lang="en-US" sz="1200" dirty="0" smtClean="0"/>
              <a:t> o </a:t>
            </a:r>
            <a:r>
              <a:rPr lang="en-US" sz="1200" dirty="0" err="1" smtClean="0"/>
              <a:t>fortareata</a:t>
            </a:r>
            <a:r>
              <a:rPr lang="en-US" sz="1200" dirty="0" smtClean="0"/>
              <a:t> cu </a:t>
            </a:r>
            <a:r>
              <a:rPr lang="en-US" sz="1200" dirty="0" err="1" smtClean="0"/>
              <a:t>bastioane</a:t>
            </a:r>
            <a:r>
              <a:rPr lang="en-US" sz="1200" dirty="0" smtClean="0"/>
              <a:t> de tip </a:t>
            </a:r>
            <a:r>
              <a:rPr lang="en-US" sz="1200" dirty="0" err="1" smtClean="0"/>
              <a:t>vauban</a:t>
            </a:r>
            <a:r>
              <a:rPr lang="en-US" sz="1200" dirty="0" smtClean="0"/>
              <a:t> </a:t>
            </a:r>
            <a:r>
              <a:rPr lang="en-US" sz="1200" dirty="0" err="1" smtClean="0"/>
              <a:t>construita</a:t>
            </a:r>
            <a:r>
              <a:rPr lang="en-US" sz="1200" dirty="0" smtClean="0"/>
              <a:t> la </a:t>
            </a:r>
            <a:r>
              <a:rPr lang="en-US" sz="1200" dirty="0" err="1" smtClean="0"/>
              <a:t>inceputul</a:t>
            </a:r>
            <a:r>
              <a:rPr lang="en-US" sz="1200" dirty="0" smtClean="0"/>
              <a:t> </a:t>
            </a:r>
            <a:r>
              <a:rPr lang="en-US" sz="1200" b="1" dirty="0" err="1" smtClean="0"/>
              <a:t>secolului</a:t>
            </a:r>
            <a:r>
              <a:rPr lang="en-US" sz="1200" b="1" dirty="0" smtClean="0"/>
              <a:t> al XVIII- </a:t>
            </a:r>
            <a:r>
              <a:rPr lang="en-US" sz="1200" dirty="0" smtClean="0"/>
              <a:t>lea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dealul</a:t>
            </a:r>
            <a:r>
              <a:rPr lang="en-US" sz="1200" dirty="0" smtClean="0"/>
              <a:t> </a:t>
            </a:r>
            <a:r>
              <a:rPr lang="en-US" sz="1200" dirty="0" err="1" smtClean="0"/>
              <a:t>Citadelei</a:t>
            </a:r>
            <a:r>
              <a:rPr lang="en-US" sz="1200" dirty="0" smtClean="0"/>
              <a:t>. Este un </a:t>
            </a:r>
            <a:r>
              <a:rPr lang="en-US" sz="1200" dirty="0" err="1" smtClean="0"/>
              <a:t>simbol</a:t>
            </a:r>
            <a:r>
              <a:rPr lang="en-US" sz="1200" dirty="0" smtClean="0"/>
              <a:t> al </a:t>
            </a:r>
            <a:r>
              <a:rPr lang="en-US" sz="1200" dirty="0" err="1" smtClean="0"/>
              <a:t>orasului</a:t>
            </a:r>
            <a:r>
              <a:rPr lang="en-US" sz="1200" dirty="0" smtClean="0"/>
              <a:t> </a:t>
            </a:r>
            <a:r>
              <a:rPr lang="en-US" sz="1200" dirty="0" err="1" smtClean="0"/>
              <a:t>ce</a:t>
            </a:r>
            <a:r>
              <a:rPr lang="en-US" sz="1200" dirty="0" smtClean="0"/>
              <a:t> </a:t>
            </a:r>
            <a:r>
              <a:rPr lang="en-US" sz="1200" dirty="0" err="1" smtClean="0"/>
              <a:t>respira</a:t>
            </a:r>
            <a:r>
              <a:rPr lang="en-US" sz="1200" dirty="0" smtClean="0"/>
              <a:t> </a:t>
            </a:r>
            <a:r>
              <a:rPr lang="en-US" sz="1200" dirty="0" err="1" smtClean="0"/>
              <a:t>aerul</a:t>
            </a:r>
            <a:r>
              <a:rPr lang="en-US" sz="1200" dirty="0" smtClean="0"/>
              <a:t> </a:t>
            </a:r>
            <a:r>
              <a:rPr lang="en-US" sz="1200" dirty="0" err="1" smtClean="0"/>
              <a:t>istoriei</a:t>
            </a:r>
            <a:r>
              <a:rPr lang="en-US" sz="1200" dirty="0" smtClean="0"/>
              <a:t>. A </a:t>
            </a:r>
            <a:r>
              <a:rPr lang="en-US" sz="1200" dirty="0" err="1" smtClean="0"/>
              <a:t>fost</a:t>
            </a:r>
            <a:r>
              <a:rPr lang="en-US" sz="1200" dirty="0" smtClean="0"/>
              <a:t> </a:t>
            </a:r>
            <a:r>
              <a:rPr lang="en-US" sz="1200" dirty="0" err="1" smtClean="0"/>
              <a:t>construita</a:t>
            </a:r>
            <a:r>
              <a:rPr lang="en-US" sz="1200" dirty="0" smtClean="0"/>
              <a:t> </a:t>
            </a:r>
            <a:r>
              <a:rPr lang="en-US" sz="1200" dirty="0" err="1" smtClean="0"/>
              <a:t>intre</a:t>
            </a:r>
            <a:r>
              <a:rPr lang="en-US" sz="1200" dirty="0" smtClean="0"/>
              <a:t> </a:t>
            </a:r>
            <a:r>
              <a:rPr lang="en-US" sz="1200" b="1" dirty="0" err="1" smtClean="0"/>
              <a:t>anii</a:t>
            </a:r>
            <a:r>
              <a:rPr lang="en-US" sz="1200" b="1" dirty="0" smtClean="0"/>
              <a:t> 1715-1798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400" b="1" i="1" u="sng" dirty="0" err="1" smtClean="0">
                <a:solidFill>
                  <a:srgbClr val="FF0000"/>
                </a:solidFill>
              </a:rPr>
              <a:t>Traseul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celor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trei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Fortificati</a:t>
            </a:r>
            <a:r>
              <a:rPr lang="en-US" sz="1200" u="sng" dirty="0" smtClean="0"/>
              <a:t>: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unul</a:t>
            </a:r>
            <a:r>
              <a:rPr lang="en-US" sz="1200" dirty="0" smtClean="0"/>
              <a:t> </a:t>
            </a:r>
            <a:r>
              <a:rPr lang="en-US" sz="1200" dirty="0" err="1" smtClean="0"/>
              <a:t>dintre</a:t>
            </a:r>
            <a:r>
              <a:rPr lang="en-US" sz="1200" dirty="0" smtClean="0"/>
              <a:t> </a:t>
            </a:r>
            <a:r>
              <a:rPr lang="en-US" sz="1200" dirty="0" err="1" smtClean="0"/>
              <a:t>cele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importante</a:t>
            </a:r>
            <a:r>
              <a:rPr lang="en-US" sz="1200" dirty="0" smtClean="0"/>
              <a:t> </a:t>
            </a:r>
            <a:r>
              <a:rPr lang="en-US" sz="1200" dirty="0" err="1" smtClean="0"/>
              <a:t>obiective</a:t>
            </a:r>
            <a:r>
              <a:rPr lang="en-US" sz="1200" dirty="0" smtClean="0"/>
              <a:t> </a:t>
            </a:r>
            <a:r>
              <a:rPr lang="en-US" sz="1200" dirty="0" err="1" smtClean="0"/>
              <a:t>turistice</a:t>
            </a:r>
            <a:r>
              <a:rPr lang="en-US" sz="1200" dirty="0" smtClean="0"/>
              <a:t> , </a:t>
            </a:r>
            <a:r>
              <a:rPr lang="en-US" sz="1200" dirty="0" err="1" smtClean="0"/>
              <a:t>veti</a:t>
            </a:r>
            <a:r>
              <a:rPr lang="en-US" sz="1200" dirty="0" smtClean="0"/>
              <a:t> </a:t>
            </a:r>
            <a:r>
              <a:rPr lang="en-US" sz="1200" dirty="0" err="1" smtClean="0"/>
              <a:t>avea</a:t>
            </a:r>
            <a:r>
              <a:rPr lang="en-US" sz="1200" dirty="0" smtClean="0"/>
              <a:t> </a:t>
            </a:r>
            <a:r>
              <a:rPr lang="en-US" sz="1200" dirty="0" err="1" smtClean="0"/>
              <a:t>posibilitatea</a:t>
            </a:r>
            <a:r>
              <a:rPr lang="en-US" sz="1200" dirty="0" smtClean="0"/>
              <a:t> </a:t>
            </a:r>
            <a:r>
              <a:rPr lang="en-US" sz="1200" dirty="0" err="1" smtClean="0"/>
              <a:t>sa</a:t>
            </a:r>
            <a:r>
              <a:rPr lang="en-US" sz="1200" dirty="0" smtClean="0"/>
              <a:t> </a:t>
            </a:r>
            <a:r>
              <a:rPr lang="en-US" sz="1200" dirty="0" err="1" smtClean="0"/>
              <a:t>vizitati</a:t>
            </a:r>
            <a:r>
              <a:rPr lang="en-US" sz="1200" dirty="0" smtClean="0"/>
              <a:t> </a:t>
            </a:r>
            <a:r>
              <a:rPr lang="en-US" sz="1200" b="1" dirty="0" err="1" smtClean="0"/>
              <a:t>trei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vestigii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memorabile</a:t>
            </a:r>
            <a:r>
              <a:rPr lang="en-US" sz="1200" dirty="0" smtClean="0"/>
              <a:t>: </a:t>
            </a:r>
            <a:r>
              <a:rPr lang="en-US" sz="1200" b="1" dirty="0" err="1" smtClean="0"/>
              <a:t>Castrul</a:t>
            </a:r>
            <a:r>
              <a:rPr lang="en-US" sz="1200" b="1" dirty="0" smtClean="0"/>
              <a:t> Roman 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Cetatea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Medievala</a:t>
            </a:r>
            <a:r>
              <a:rPr lang="en-US" sz="1200" b="1" dirty="0" smtClean="0"/>
              <a:t> </a:t>
            </a:r>
            <a:r>
              <a:rPr lang="en-US" sz="1200" dirty="0" smtClean="0"/>
              <a:t>, </a:t>
            </a:r>
            <a:r>
              <a:rPr lang="en-US" sz="1200" dirty="0" err="1" smtClean="0"/>
              <a:t>fortificatia</a:t>
            </a:r>
            <a:r>
              <a:rPr lang="en-US" sz="1200" dirty="0" smtClean="0"/>
              <a:t> de tip </a:t>
            </a:r>
            <a:r>
              <a:rPr lang="en-US" sz="1200" b="1" dirty="0" smtClean="0"/>
              <a:t>Vauban</a:t>
            </a:r>
            <a:r>
              <a:rPr lang="en-US" sz="1200" dirty="0" smtClean="0"/>
              <a:t> </a:t>
            </a:r>
            <a:r>
              <a:rPr lang="en-US" sz="1200" dirty="0" err="1" smtClean="0"/>
              <a:t>cetatea</a:t>
            </a:r>
            <a:r>
              <a:rPr lang="en-US" sz="1200" dirty="0" smtClean="0"/>
              <a:t> </a:t>
            </a:r>
            <a:r>
              <a:rPr lang="en-US" sz="1200" b="1" dirty="0" smtClean="0"/>
              <a:t>Alba</a:t>
            </a:r>
            <a:r>
              <a:rPr lang="en-US" sz="1200" dirty="0" smtClean="0"/>
              <a:t> </a:t>
            </a:r>
            <a:r>
              <a:rPr lang="en-US" sz="1200" b="1" dirty="0" smtClean="0"/>
              <a:t>Carolina</a:t>
            </a:r>
            <a:r>
              <a:rPr lang="en-US" sz="1200" dirty="0" smtClean="0"/>
              <a:t>. </a:t>
            </a:r>
            <a:r>
              <a:rPr lang="en-US" sz="1200" dirty="0" err="1" smtClean="0"/>
              <a:t>Veti</a:t>
            </a:r>
            <a:r>
              <a:rPr lang="en-US" sz="1200" dirty="0" smtClean="0"/>
              <a:t> </a:t>
            </a:r>
            <a:r>
              <a:rPr lang="en-US" sz="1200" dirty="0" err="1" smtClean="0"/>
              <a:t>asista</a:t>
            </a:r>
            <a:r>
              <a:rPr lang="en-US" sz="1200" dirty="0" smtClean="0"/>
              <a:t> cu </a:t>
            </a:r>
            <a:r>
              <a:rPr lang="en-US" sz="1200" dirty="0" err="1" smtClean="0"/>
              <a:t>aceasta</a:t>
            </a:r>
            <a:r>
              <a:rPr lang="en-US" sz="1200" dirty="0" smtClean="0"/>
              <a:t> </a:t>
            </a:r>
            <a:r>
              <a:rPr lang="en-US" sz="1200" dirty="0" err="1" smtClean="0"/>
              <a:t>ocazie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la </a:t>
            </a:r>
            <a:r>
              <a:rPr lang="en-US" sz="1200" dirty="0" err="1" smtClean="0"/>
              <a:t>ceremonia</a:t>
            </a:r>
            <a:r>
              <a:rPr lang="en-US" sz="1200" dirty="0" smtClean="0"/>
              <a:t> </a:t>
            </a:r>
            <a:r>
              <a:rPr lang="en-US" sz="1200" dirty="0" err="1" smtClean="0"/>
              <a:t>schimnului</a:t>
            </a:r>
            <a:r>
              <a:rPr lang="en-US" sz="1200" dirty="0" smtClean="0"/>
              <a:t> de </a:t>
            </a:r>
            <a:r>
              <a:rPr lang="en-US" sz="1200" dirty="0" err="1" smtClean="0"/>
              <a:t>garda</a:t>
            </a:r>
            <a:r>
              <a:rPr lang="en-US" sz="1200" dirty="0" smtClean="0"/>
              <a:t>. </a:t>
            </a:r>
            <a:endParaRPr lang="en-US" sz="1200" b="1" u="sng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pPr>
              <a:buNone/>
            </a:pPr>
            <a:endParaRPr lang="en-US" sz="1200" u="sng" dirty="0" smtClean="0"/>
          </a:p>
          <a:p>
            <a:endParaRPr lang="en-US" sz="1200" dirty="0" smtClean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"/>
            <a:ext cx="2286000" cy="1295400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901" y="2653937"/>
            <a:ext cx="2748197" cy="2133600"/>
          </a:xfrm>
          <a:prstGeom prst="rect">
            <a:avLst/>
          </a:prstGeom>
        </p:spPr>
      </p:pic>
      <p:pic>
        <p:nvPicPr>
          <p:cNvPr id="7" name="Picture 6" descr="roturism_galerie_cetatea-alba-iulia_fot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3537" y="2667000"/>
            <a:ext cx="2743200" cy="2133600"/>
          </a:xfrm>
          <a:prstGeom prst="rect">
            <a:avLst/>
          </a:prstGeom>
        </p:spPr>
      </p:pic>
      <p:pic>
        <p:nvPicPr>
          <p:cNvPr id="3074" name="Picture 2" descr="C:\Users\PC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6" y="26670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/>
          </a:bodyPr>
          <a:lstStyle/>
          <a:p>
            <a:r>
              <a:rPr lang="en-US" sz="1200" dirty="0" err="1" smtClean="0"/>
              <a:t>Ziua</a:t>
            </a:r>
            <a:r>
              <a:rPr lang="en-US" sz="1200" dirty="0" smtClean="0"/>
              <a:t> V</a:t>
            </a:r>
            <a:r>
              <a:rPr lang="en-US" sz="1400" b="1" i="1" u="sng" dirty="0" smtClean="0">
                <a:solidFill>
                  <a:srgbClr val="FF0000"/>
                </a:solidFill>
              </a:rPr>
              <a:t>: Alba Iulia-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Turda</a:t>
            </a:r>
            <a:endParaRPr lang="en-US" sz="1400" b="1" i="1" u="sng" dirty="0" smtClean="0">
              <a:solidFill>
                <a:srgbClr val="FF0000"/>
              </a:solidFill>
            </a:endParaRPr>
          </a:p>
          <a:p>
            <a:endParaRPr lang="en-US" sz="1200" dirty="0" smtClean="0"/>
          </a:p>
          <a:p>
            <a:pPr marL="109728" indent="0">
              <a:buNone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</a:t>
            </a:r>
            <a:r>
              <a:rPr lang="en-US" sz="1200" b="1" dirty="0" smtClean="0"/>
              <a:t>: Salina </a:t>
            </a:r>
            <a:r>
              <a:rPr lang="en-US" sz="1200" b="1" dirty="0" err="1" smtClean="0"/>
              <a:t>Turda</a:t>
            </a:r>
            <a:r>
              <a:rPr lang="en-US" sz="1200" b="1" dirty="0" smtClean="0"/>
              <a:t> </a:t>
            </a:r>
          </a:p>
          <a:p>
            <a:r>
              <a:rPr lang="en-US" sz="1200" dirty="0" err="1" smtClean="0"/>
              <a:t>Servicii</a:t>
            </a:r>
            <a:r>
              <a:rPr lang="en-US" sz="1200" dirty="0" smtClean="0"/>
              <a:t> </a:t>
            </a:r>
            <a:r>
              <a:rPr lang="en-US" sz="1200" dirty="0" err="1" smtClean="0"/>
              <a:t>oferite</a:t>
            </a:r>
            <a:r>
              <a:rPr lang="en-US" sz="1200" dirty="0" smtClean="0"/>
              <a:t>: </a:t>
            </a:r>
            <a:r>
              <a:rPr lang="en-US" sz="1200" dirty="0" err="1" smtClean="0"/>
              <a:t>cazare</a:t>
            </a:r>
            <a:r>
              <a:rPr lang="en-US" sz="1200" dirty="0" smtClean="0"/>
              <a:t> la </a:t>
            </a:r>
            <a:r>
              <a:rPr lang="en-US" sz="1200" dirty="0" err="1" smtClean="0"/>
              <a:t>pensiunea</a:t>
            </a:r>
            <a:r>
              <a:rPr lang="en-US" sz="1200" dirty="0" smtClean="0"/>
              <a:t> </a:t>
            </a:r>
            <a:r>
              <a:rPr lang="en-US" sz="1200" b="1" dirty="0"/>
              <a:t>“ </a:t>
            </a:r>
            <a:r>
              <a:rPr lang="en-US" sz="1200" b="1" dirty="0" err="1" smtClean="0"/>
              <a:t>Pelicanul</a:t>
            </a:r>
            <a:r>
              <a:rPr lang="en-US" sz="1200" dirty="0" smtClean="0"/>
              <a:t> </a:t>
            </a:r>
            <a:r>
              <a:rPr lang="en-US" sz="1200" b="1" dirty="0" smtClean="0"/>
              <a:t> </a:t>
            </a:r>
            <a:r>
              <a:rPr lang="en-US" sz="1200" b="1" dirty="0"/>
              <a:t>“,</a:t>
            </a:r>
            <a:r>
              <a:rPr lang="en-US" sz="1200" dirty="0"/>
              <a:t> , </a:t>
            </a:r>
            <a:r>
              <a:rPr lang="en-US" sz="1200" dirty="0" err="1" smtClean="0"/>
              <a:t>micdejun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cina</a:t>
            </a:r>
            <a:r>
              <a:rPr lang="en-US" sz="1200" dirty="0" smtClean="0"/>
              <a:t> la </a:t>
            </a:r>
            <a:r>
              <a:rPr lang="en-US" sz="1200" dirty="0" err="1" smtClean="0"/>
              <a:t>resaturantul</a:t>
            </a:r>
            <a:r>
              <a:rPr lang="en-US" sz="1200" dirty="0" smtClean="0"/>
              <a:t> </a:t>
            </a:r>
            <a:r>
              <a:rPr lang="en-US" sz="1200" dirty="0" err="1" smtClean="0"/>
              <a:t>hotelului</a:t>
            </a:r>
            <a:r>
              <a:rPr lang="en-US" sz="1200" dirty="0" smtClean="0"/>
              <a:t>.</a:t>
            </a:r>
          </a:p>
          <a:p>
            <a:endParaRPr lang="en-US" sz="1400" b="1" i="1" u="sng" dirty="0" smtClean="0">
              <a:solidFill>
                <a:srgbClr val="FF0000"/>
              </a:solidFill>
            </a:endParaRPr>
          </a:p>
          <a:p>
            <a:r>
              <a:rPr lang="vi-VN" sz="1400" b="1" i="1" u="sng" dirty="0" smtClean="0">
                <a:solidFill>
                  <a:srgbClr val="FF0000"/>
                </a:solidFill>
              </a:rPr>
              <a:t>Salina Turda </a:t>
            </a:r>
            <a:r>
              <a:rPr lang="vi-VN" sz="1200" dirty="0" smtClean="0"/>
              <a:t>se găsește în </a:t>
            </a:r>
            <a:r>
              <a:rPr lang="vi-VN" sz="1200" b="1" dirty="0" smtClean="0"/>
              <a:t>zona Durgău-Valea Sărată </a:t>
            </a:r>
            <a:r>
              <a:rPr lang="vi-VN" sz="1200" dirty="0" smtClean="0"/>
              <a:t>din </a:t>
            </a:r>
            <a:r>
              <a:rPr lang="vi-VN" sz="1200" b="1" dirty="0" smtClean="0"/>
              <a:t>Turda</a:t>
            </a:r>
            <a:r>
              <a:rPr lang="vi-VN" sz="1200" dirty="0" smtClean="0"/>
              <a:t>. Intrarea în salină se făcea până în anul </a:t>
            </a:r>
            <a:r>
              <a:rPr lang="vi-VN" sz="1200" b="1" dirty="0" smtClean="0"/>
              <a:t>2010</a:t>
            </a:r>
            <a:r>
              <a:rPr lang="vi-VN" sz="1200" dirty="0" smtClean="0"/>
              <a:t> din </a:t>
            </a:r>
            <a:r>
              <a:rPr lang="vi-VN" sz="1200" b="1" dirty="0" smtClean="0"/>
              <a:t>str. Salinelor 54A </a:t>
            </a:r>
            <a:r>
              <a:rPr lang="vi-VN" sz="1200" dirty="0" smtClean="0"/>
              <a:t>(cartierul Turda Nouă), în prezent prin noua și moderna intrare din centrul turistic </a:t>
            </a:r>
            <a:r>
              <a:rPr lang="vi-VN" sz="1200" b="1" dirty="0" smtClean="0"/>
              <a:t>Salina-Durgău </a:t>
            </a:r>
            <a:r>
              <a:rPr lang="vi-VN" sz="1200" dirty="0" smtClean="0"/>
              <a:t>(Aleea Durgău nr. 7). Salina Turda este înscrisă </a:t>
            </a:r>
            <a:r>
              <a:rPr lang="vi-VN" sz="1200" b="1" dirty="0" smtClean="0"/>
              <a:t>pe lista monumentelor istorice </a:t>
            </a:r>
            <a:r>
              <a:rPr lang="vi-VN" sz="1200" dirty="0" smtClean="0"/>
              <a:t>din </a:t>
            </a:r>
            <a:r>
              <a:rPr lang="vi-VN" sz="1200" b="1" dirty="0" smtClean="0"/>
              <a:t>județul Cluj</a:t>
            </a:r>
            <a:r>
              <a:rPr lang="vi-VN" sz="1200" dirty="0" smtClean="0"/>
              <a:t>, elaborată de </a:t>
            </a:r>
            <a:r>
              <a:rPr lang="vi-VN" sz="1200" b="1" dirty="0" smtClean="0"/>
              <a:t>Ministerul Culturii </a:t>
            </a:r>
            <a:r>
              <a:rPr lang="vi-VN" sz="1200" dirty="0" smtClean="0"/>
              <a:t>și </a:t>
            </a:r>
            <a:r>
              <a:rPr lang="vi-VN" sz="1200" b="1" dirty="0" smtClean="0"/>
              <a:t>Patrimoniului Național din România </a:t>
            </a:r>
            <a:r>
              <a:rPr lang="vi-VN" sz="1200" dirty="0" smtClean="0"/>
              <a:t>în anul </a:t>
            </a:r>
            <a:r>
              <a:rPr lang="vi-VN" sz="1200" b="1" dirty="0" smtClean="0"/>
              <a:t>2010</a:t>
            </a:r>
            <a:r>
              <a:rPr lang="vi-VN" sz="1200" dirty="0" smtClean="0"/>
              <a:t> . Salina Turda s-a redeschis în anul </a:t>
            </a:r>
            <a:r>
              <a:rPr lang="vi-VN" sz="1200" b="1" dirty="0" smtClean="0"/>
              <a:t>1992</a:t>
            </a:r>
            <a:r>
              <a:rPr lang="vi-VN" sz="1200" dirty="0" smtClean="0"/>
              <a:t> (în scop turistic si curativ) și este vizitabilă tot timpul anului. Se pot vedea fostele mine Iosif, Terezia si Rudolf. </a:t>
            </a:r>
            <a:endParaRPr lang="en-US" sz="1200" dirty="0"/>
          </a:p>
        </p:txBody>
      </p:sp>
      <p:pic>
        <p:nvPicPr>
          <p:cNvPr id="4" name="Picture 3" descr="18641801_1327014144056886_122336844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81400"/>
            <a:ext cx="3629247" cy="2895600"/>
          </a:xfrm>
          <a:prstGeom prst="rect">
            <a:avLst/>
          </a:prstGeom>
        </p:spPr>
      </p:pic>
      <p:pic>
        <p:nvPicPr>
          <p:cNvPr id="5" name="Picture 4" descr="2-Alb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5353"/>
            <a:ext cx="2514600" cy="1819647"/>
          </a:xfrm>
          <a:prstGeom prst="rect">
            <a:avLst/>
          </a:prstGeom>
        </p:spPr>
      </p:pic>
      <p:pic>
        <p:nvPicPr>
          <p:cNvPr id="4098" name="Picture 2" descr="C:\Users\PC\Desktop\4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" y="3733800"/>
            <a:ext cx="3657600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458200" cy="6400800"/>
          </a:xfrm>
        </p:spPr>
        <p:txBody>
          <a:bodyPr/>
          <a:lstStyle/>
          <a:p>
            <a:r>
              <a:rPr lang="en-US" sz="1200" dirty="0" err="1" smtClean="0"/>
              <a:t>Ziua</a:t>
            </a:r>
            <a:r>
              <a:rPr lang="en-US" sz="1200" dirty="0" smtClean="0"/>
              <a:t> VI :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Turda-Budapesta</a:t>
            </a:r>
            <a:endParaRPr lang="en-US" sz="1400" b="1" i="1" u="sng" dirty="0" smtClean="0">
              <a:solidFill>
                <a:srgbClr val="FF0000"/>
              </a:solidFill>
            </a:endParaRPr>
          </a:p>
          <a:p>
            <a:endParaRPr lang="en-US" sz="1200" dirty="0" smtClean="0"/>
          </a:p>
          <a:p>
            <a:pPr marL="109728" indent="0">
              <a:buNone/>
            </a:pPr>
            <a:endParaRPr lang="en-US" sz="1200" dirty="0" smtClean="0"/>
          </a:p>
          <a:p>
            <a:endParaRPr lang="en-US" sz="1200" dirty="0"/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sz="1200" dirty="0" err="1" smtClean="0"/>
              <a:t>Vom</a:t>
            </a:r>
            <a:r>
              <a:rPr lang="en-US" sz="1200" dirty="0" smtClean="0"/>
              <a:t> continua </a:t>
            </a:r>
            <a:r>
              <a:rPr lang="en-US" sz="1200" dirty="0" err="1" smtClean="0"/>
              <a:t>traseul</a:t>
            </a:r>
            <a:r>
              <a:rPr lang="en-US" sz="1200" dirty="0" smtClean="0"/>
              <a:t> </a:t>
            </a:r>
            <a:r>
              <a:rPr lang="en-US" sz="1200" dirty="0" err="1" smtClean="0"/>
              <a:t>spre</a:t>
            </a:r>
            <a:r>
              <a:rPr lang="en-US" sz="1200" dirty="0" smtClean="0"/>
              <a:t> </a:t>
            </a:r>
            <a:r>
              <a:rPr lang="en-US" sz="1200" dirty="0" err="1" smtClean="0"/>
              <a:t>Budapesta</a:t>
            </a:r>
            <a:r>
              <a:rPr lang="en-US" sz="1200" dirty="0" smtClean="0"/>
              <a:t>.</a:t>
            </a:r>
          </a:p>
          <a:p>
            <a:r>
              <a:rPr lang="ro-RO" sz="1200" dirty="0"/>
              <a:t>Servicii oferite: cazare la hotel </a:t>
            </a:r>
            <a:r>
              <a:rPr lang="en-US" sz="1200" b="1" dirty="0"/>
              <a:t>“ </a:t>
            </a:r>
            <a:r>
              <a:rPr lang="ro-RO" sz="1200" b="1" dirty="0" smtClean="0"/>
              <a:t>CORINTHIA</a:t>
            </a:r>
            <a:r>
              <a:rPr lang="ro-RO" sz="1200" dirty="0" smtClean="0"/>
              <a:t> </a:t>
            </a:r>
            <a:r>
              <a:rPr lang="en-US" sz="1200" b="1" dirty="0" smtClean="0"/>
              <a:t>“,</a:t>
            </a:r>
            <a:r>
              <a:rPr lang="en-US" sz="1200" dirty="0" smtClean="0"/>
              <a:t> </a:t>
            </a:r>
            <a:r>
              <a:rPr lang="ro-RO" sz="1200" dirty="0" smtClean="0"/>
              <a:t>, </a:t>
            </a:r>
            <a:r>
              <a:rPr lang="ro-RO" sz="1200" dirty="0"/>
              <a:t>mic dejun și cină la restaurantul </a:t>
            </a:r>
            <a:r>
              <a:rPr lang="ro-RO" sz="1200" dirty="0" smtClean="0"/>
              <a:t>hotelului</a:t>
            </a:r>
            <a:r>
              <a:rPr lang="en-US" sz="1200" dirty="0"/>
              <a:t>.</a:t>
            </a:r>
            <a:endParaRPr lang="ro-RO" sz="1200" dirty="0"/>
          </a:p>
          <a:p>
            <a:pPr marL="109728" indent="0">
              <a:buNone/>
            </a:pPr>
            <a:r>
              <a:rPr lang="en-US" sz="1200" dirty="0" smtClean="0"/>
              <a:t>     </a:t>
            </a:r>
            <a:r>
              <a:rPr lang="en-US" sz="1200" dirty="0" err="1" smtClean="0"/>
              <a:t>Vom</a:t>
            </a:r>
            <a:r>
              <a:rPr lang="en-US" sz="1200" dirty="0" smtClean="0"/>
              <a:t> </a:t>
            </a:r>
            <a:r>
              <a:rPr lang="en-US" sz="1200" dirty="0" err="1" smtClean="0"/>
              <a:t>vizita: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Podul</a:t>
            </a:r>
            <a:r>
              <a:rPr lang="en-US" sz="1400" b="1" i="1" u="sng" dirty="0" smtClean="0">
                <a:solidFill>
                  <a:srgbClr val="FF0000"/>
                </a:solidFill>
              </a:rPr>
              <a:t> din </a:t>
            </a:r>
            <a:r>
              <a:rPr lang="en-US" sz="1400" b="1" i="1" u="sng" dirty="0" err="1" smtClean="0">
                <a:solidFill>
                  <a:srgbClr val="FF0000"/>
                </a:solidFill>
              </a:rPr>
              <a:t>Budapesta</a:t>
            </a:r>
            <a:r>
              <a:rPr lang="en-US" sz="1400" b="1" i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ro-RO" sz="1200" dirty="0"/>
              <a:t>Podul cu lanturi a fost prima legatura permanenta peste </a:t>
            </a:r>
            <a:r>
              <a:rPr lang="ro-RO" sz="1200" b="1" dirty="0"/>
              <a:t>Dunare</a:t>
            </a:r>
            <a:r>
              <a:rPr lang="ro-RO" sz="1200" dirty="0"/>
              <a:t> dintre </a:t>
            </a:r>
            <a:r>
              <a:rPr lang="ro-RO" sz="1200" b="1" dirty="0"/>
              <a:t>Buda</a:t>
            </a:r>
            <a:r>
              <a:rPr lang="ro-RO" sz="1200" dirty="0"/>
              <a:t> si </a:t>
            </a:r>
            <a:r>
              <a:rPr lang="ro-RO" sz="1200" b="1" dirty="0"/>
              <a:t>Pesta</a:t>
            </a:r>
            <a:r>
              <a:rPr lang="ro-RO" sz="1200" dirty="0"/>
              <a:t>.</a:t>
            </a:r>
          </a:p>
          <a:p>
            <a:r>
              <a:rPr lang="ro-RO" sz="1200" dirty="0"/>
              <a:t>Podul cu lanturi a devenit unul dintre </a:t>
            </a:r>
            <a:r>
              <a:rPr lang="ro-RO" sz="1200" b="1" dirty="0"/>
              <a:t>cele mai cunoscute obiective turistice </a:t>
            </a:r>
            <a:r>
              <a:rPr lang="ro-RO" sz="1200" dirty="0"/>
              <a:t>din Budapesta. Podul face legatura peste </a:t>
            </a:r>
            <a:r>
              <a:rPr lang="ro-RO" sz="1200" b="1" dirty="0"/>
              <a:t>Dunare</a:t>
            </a:r>
            <a:r>
              <a:rPr lang="ro-RO" sz="1200" dirty="0"/>
              <a:t> intre </a:t>
            </a:r>
            <a:r>
              <a:rPr lang="ro-RO" sz="1200" b="1" dirty="0"/>
              <a:t>Pesta</a:t>
            </a:r>
            <a:r>
              <a:rPr lang="ro-RO" sz="1200" dirty="0"/>
              <a:t> si </a:t>
            </a:r>
            <a:r>
              <a:rPr lang="ro-RO" sz="1200" b="1" dirty="0"/>
              <a:t>Buda</a:t>
            </a:r>
            <a:r>
              <a:rPr lang="ro-RO" sz="1200" dirty="0"/>
              <a:t>. Ofera una dintre cele mai frumoase privelisti din oras, cu toata maretia Dunarii ce isi gaseste drumul pe sub acest pod. De asemenea poate fi </a:t>
            </a:r>
            <a:r>
              <a:rPr lang="ro-RO" sz="1200" b="1" dirty="0"/>
              <a:t>admirata grandioasa cladire a Parlamentului</a:t>
            </a:r>
            <a:r>
              <a:rPr lang="ro-RO" sz="1200" dirty="0"/>
              <a:t> care domina partea din </a:t>
            </a:r>
            <a:r>
              <a:rPr lang="ro-RO" sz="1200" b="1" dirty="0"/>
              <a:t>Pesta a Dunarii </a:t>
            </a:r>
            <a:r>
              <a:rPr lang="ro-RO" sz="1200" dirty="0"/>
              <a:t>si </a:t>
            </a:r>
            <a:r>
              <a:rPr lang="ro-RO" sz="1200" b="1" dirty="0"/>
              <a:t>turnurile Castelului de pe dealul din Buda</a:t>
            </a:r>
            <a:r>
              <a:rPr lang="ro-RO" sz="1200" b="1" dirty="0" smtClean="0"/>
              <a:t>.</a:t>
            </a:r>
            <a:endParaRPr lang="en-US" sz="1200" b="1" dirty="0" smtClean="0"/>
          </a:p>
          <a:p>
            <a:pPr marL="109728" indent="0">
              <a:buNone/>
            </a:pPr>
            <a:endParaRPr lang="en-US" sz="1200" dirty="0" smtClean="0"/>
          </a:p>
          <a:p>
            <a:pPr marL="109728" indent="0">
              <a:buNone/>
            </a:pPr>
            <a:r>
              <a:rPr lang="en-US" sz="1200" dirty="0" err="1" smtClean="0"/>
              <a:t>Dupa</a:t>
            </a:r>
            <a:r>
              <a:rPr lang="en-US" sz="1200" dirty="0" smtClean="0"/>
              <a:t> </a:t>
            </a:r>
            <a:r>
              <a:rPr lang="en-US" sz="1200" dirty="0" err="1" smtClean="0"/>
              <a:t>vizitarea</a:t>
            </a:r>
            <a:r>
              <a:rPr lang="en-US" sz="1200" dirty="0" smtClean="0"/>
              <a:t> </a:t>
            </a:r>
            <a:r>
              <a:rPr lang="en-US" sz="1200" dirty="0" err="1" smtClean="0"/>
              <a:t>podului</a:t>
            </a:r>
            <a:r>
              <a:rPr lang="en-US" sz="1200" dirty="0" smtClean="0"/>
              <a:t> cu </a:t>
            </a:r>
            <a:r>
              <a:rPr lang="en-US" sz="1200" dirty="0" err="1" smtClean="0"/>
              <a:t>lanturi</a:t>
            </a:r>
            <a:r>
              <a:rPr lang="en-US" sz="1200" dirty="0" smtClean="0"/>
              <a:t> </a:t>
            </a:r>
            <a:r>
              <a:rPr lang="en-US" sz="1200" dirty="0" err="1" smtClean="0"/>
              <a:t>turistii</a:t>
            </a:r>
            <a:r>
              <a:rPr lang="en-US" sz="1200" dirty="0" smtClean="0"/>
              <a:t> </a:t>
            </a:r>
            <a:r>
              <a:rPr lang="en-US" sz="1200" dirty="0" err="1" smtClean="0"/>
              <a:t>vor</a:t>
            </a:r>
            <a:r>
              <a:rPr lang="en-US" sz="1200" dirty="0" smtClean="0"/>
              <a:t> face o </a:t>
            </a:r>
            <a:r>
              <a:rPr lang="en-US" sz="1200" dirty="0" err="1" smtClean="0"/>
              <a:t>croaziera</a:t>
            </a:r>
            <a:r>
              <a:rPr lang="en-US" sz="1200" dirty="0" smtClean="0"/>
              <a:t> </a:t>
            </a:r>
          </a:p>
          <a:p>
            <a:pPr marL="109728" indent="0">
              <a:buNone/>
            </a:pPr>
            <a:r>
              <a:rPr lang="en-US" sz="1200" dirty="0" err="1" smtClean="0"/>
              <a:t>relauxanta</a:t>
            </a:r>
            <a:r>
              <a:rPr lang="en-US" sz="1200" dirty="0" smtClean="0"/>
              <a:t> </a:t>
            </a:r>
            <a:r>
              <a:rPr lang="en-US" sz="1200" dirty="0" err="1" smtClean="0"/>
              <a:t>seara</a:t>
            </a:r>
            <a:r>
              <a:rPr lang="en-US" sz="1200" dirty="0" smtClean="0"/>
              <a:t> cu </a:t>
            </a:r>
            <a:r>
              <a:rPr lang="en-US" sz="1200" dirty="0" err="1" smtClean="0"/>
              <a:t>renumitul</a:t>
            </a:r>
            <a:r>
              <a:rPr lang="en-US" sz="1200" dirty="0" smtClean="0"/>
              <a:t> </a:t>
            </a:r>
            <a:r>
              <a:rPr lang="en-US" sz="1200" dirty="0" err="1" smtClean="0"/>
              <a:t>vaporas</a:t>
            </a:r>
            <a:r>
              <a:rPr lang="en-US" sz="1200" dirty="0" smtClean="0"/>
              <a:t> </a:t>
            </a:r>
            <a:r>
              <a:rPr lang="en-US" sz="1200" dirty="0" err="1" smtClean="0"/>
              <a:t>Duna</a:t>
            </a:r>
            <a:r>
              <a:rPr lang="en-US" sz="1200" dirty="0" smtClean="0"/>
              <a:t> Bella.</a:t>
            </a:r>
            <a:endParaRPr lang="ro-RO" sz="1200" dirty="0"/>
          </a:p>
        </p:txBody>
      </p:sp>
      <p:pic>
        <p:nvPicPr>
          <p:cNvPr id="1026" name="Picture 2" descr="C:\Users\PC\Desktop\podul-cu-lanturi-din-budapesta-panorama_zj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79" y="3124200"/>
            <a:ext cx="3314700" cy="17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314479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700"/>
            <a:ext cx="2032000" cy="1333500"/>
          </a:xfrm>
          <a:prstGeom prst="rect">
            <a:avLst/>
          </a:prstGeom>
        </p:spPr>
      </p:pic>
      <p:pic>
        <p:nvPicPr>
          <p:cNvPr id="3" name="Picture 2" descr="C:\Users\PC\Desktop\Budapesta-2-660x3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" y="4191000"/>
            <a:ext cx="3886200" cy="20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182911_artic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79" y="5029200"/>
            <a:ext cx="3276600" cy="15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83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4953000" cy="6400800"/>
          </a:xfrm>
        </p:spPr>
        <p:txBody>
          <a:bodyPr/>
          <a:lstStyle/>
          <a:p>
            <a:r>
              <a:rPr lang="en-US" dirty="0" err="1" smtClean="0"/>
              <a:t>Ziua</a:t>
            </a:r>
            <a:r>
              <a:rPr lang="en-US" dirty="0" smtClean="0"/>
              <a:t> VII </a:t>
            </a:r>
          </a:p>
          <a:p>
            <a:r>
              <a:rPr lang="en-US" dirty="0" err="1" smtClean="0"/>
              <a:t>Continuarea</a:t>
            </a:r>
            <a:r>
              <a:rPr lang="en-US" dirty="0" smtClean="0"/>
              <a:t> </a:t>
            </a:r>
            <a:r>
              <a:rPr lang="en-US" dirty="0" err="1" smtClean="0"/>
              <a:t>traseului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Bucuresti</a:t>
            </a:r>
            <a:r>
              <a:rPr lang="en-US" dirty="0" smtClean="0"/>
              <a:t>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8833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88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904</Words>
  <Application>Microsoft Office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Tema: Misterul istoriei orasului Alba-Iulia</vt:lpstr>
      <vt:lpstr>PowerPoint Presentation</vt:lpstr>
      <vt:lpstr>Program turistic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Misterul istoriei orasului Alba-Iulia</dc:title>
  <dc:creator>Cristian</dc:creator>
  <cp:lastModifiedBy>vintilescu mihaela</cp:lastModifiedBy>
  <cp:revision>44</cp:revision>
  <dcterms:created xsi:type="dcterms:W3CDTF">2006-08-16T00:00:00Z</dcterms:created>
  <dcterms:modified xsi:type="dcterms:W3CDTF">2018-04-15T16:33:17Z</dcterms:modified>
</cp:coreProperties>
</file>